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2" r:id="rId1"/>
  </p:sldMasterIdLst>
  <p:notesMasterIdLst>
    <p:notesMasterId r:id="rId56"/>
  </p:notesMasterIdLst>
  <p:sldIdLst>
    <p:sldId id="256" r:id="rId2"/>
    <p:sldId id="296" r:id="rId3"/>
    <p:sldId id="297" r:id="rId4"/>
    <p:sldId id="299" r:id="rId5"/>
    <p:sldId id="298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91" r:id="rId21"/>
    <p:sldId id="272" r:id="rId22"/>
    <p:sldId id="276" r:id="rId23"/>
    <p:sldId id="289" r:id="rId24"/>
    <p:sldId id="278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20CBE4A-EB41-4287-9854-96076F6DA855}">
  <a:tblStyle styleId="{F20CBE4A-EB41-4287-9854-96076F6DA855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7EFE23DC-ED68-4C54-8EB0-1B2C4E70750E}" styleName="Table_1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941" autoAdjust="0"/>
  </p:normalViewPr>
  <p:slideViewPr>
    <p:cSldViewPr snapToGrid="0" snapToObjects="1">
      <p:cViewPr varScale="1">
        <p:scale>
          <a:sx n="91" d="100"/>
          <a:sy n="91" d="100"/>
        </p:scale>
        <p:origin x="-1230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A4747C-B8DE-DB47-829F-731132A02265}" type="doc">
      <dgm:prSet loTypeId="urn:microsoft.com/office/officeart/2005/8/layout/target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4C349F-319F-344D-B65A-84CF5C724280}">
      <dgm:prSet phldrT="[Text]" custT="1"/>
      <dgm:spPr/>
      <dgm:t>
        <a:bodyPr/>
        <a:lstStyle/>
        <a:p>
          <a:r>
            <a:rPr lang="et-EE" sz="3600" dirty="0" smtClean="0"/>
            <a:t>kogu rahvastikku haarav multidistsiplinaarne tervisedendustegevus</a:t>
          </a:r>
        </a:p>
      </dgm:t>
    </dgm:pt>
    <dgm:pt modelId="{339A4BFE-5E9A-974F-AE25-51E4DFA9BC5D}" type="parTrans" cxnId="{6B4DA22D-084D-FB4E-85CC-464FBEB5ABC8}">
      <dgm:prSet/>
      <dgm:spPr/>
      <dgm:t>
        <a:bodyPr/>
        <a:lstStyle/>
        <a:p>
          <a:endParaRPr lang="en-US"/>
        </a:p>
      </dgm:t>
    </dgm:pt>
    <dgm:pt modelId="{C846DD94-AF4F-534C-84F8-171A1E088185}" type="sibTrans" cxnId="{6B4DA22D-084D-FB4E-85CC-464FBEB5ABC8}">
      <dgm:prSet/>
      <dgm:spPr/>
      <dgm:t>
        <a:bodyPr/>
        <a:lstStyle/>
        <a:p>
          <a:endParaRPr lang="en-US"/>
        </a:p>
      </dgm:t>
    </dgm:pt>
    <dgm:pt modelId="{DA6D2ECF-C632-D341-BA34-583012B00D02}">
      <dgm:prSet phldrT="[Text]" custT="1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t-EE" sz="1800" dirty="0" smtClean="0"/>
            <a:t>elukeskkond</a:t>
          </a:r>
          <a:endParaRPr lang="en-US" sz="1800" dirty="0"/>
        </a:p>
      </dgm:t>
    </dgm:pt>
    <dgm:pt modelId="{84525451-80E4-AC4F-8AF7-9BBFB2B41C2D}" type="parTrans" cxnId="{F0583B08-F56E-4D40-B064-EE3DE8F8D615}">
      <dgm:prSet/>
      <dgm:spPr/>
      <dgm:t>
        <a:bodyPr/>
        <a:lstStyle/>
        <a:p>
          <a:endParaRPr lang="en-US"/>
        </a:p>
      </dgm:t>
    </dgm:pt>
    <dgm:pt modelId="{CA95DC8E-C7F8-344A-B3A1-0C4E413A066B}" type="sibTrans" cxnId="{F0583B08-F56E-4D40-B064-EE3DE8F8D615}">
      <dgm:prSet/>
      <dgm:spPr/>
      <dgm:t>
        <a:bodyPr/>
        <a:lstStyle/>
        <a:p>
          <a:endParaRPr lang="en-US"/>
        </a:p>
      </dgm:t>
    </dgm:pt>
    <dgm:pt modelId="{2500E2E5-DA01-5545-B3CA-B99F0D40A604}">
      <dgm:prSet phldrT="[Text]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t-EE" dirty="0" smtClean="0"/>
            <a:t>inimeste terviseteadlikkus</a:t>
          </a:r>
          <a:endParaRPr lang="en-US" dirty="0"/>
        </a:p>
      </dgm:t>
    </dgm:pt>
    <dgm:pt modelId="{E4308380-EC50-194D-8549-CAE786BFC810}" type="parTrans" cxnId="{812704BA-40D4-3743-9929-1EE9F3C31701}">
      <dgm:prSet/>
      <dgm:spPr/>
      <dgm:t>
        <a:bodyPr/>
        <a:lstStyle/>
        <a:p>
          <a:endParaRPr lang="en-US"/>
        </a:p>
      </dgm:t>
    </dgm:pt>
    <dgm:pt modelId="{0CEE7CBE-B4BE-A64B-89EB-C1C006A48D09}" type="sibTrans" cxnId="{812704BA-40D4-3743-9929-1EE9F3C31701}">
      <dgm:prSet/>
      <dgm:spPr/>
      <dgm:t>
        <a:bodyPr/>
        <a:lstStyle/>
        <a:p>
          <a:endParaRPr lang="en-US"/>
        </a:p>
      </dgm:t>
    </dgm:pt>
    <dgm:pt modelId="{8FCB9E2E-2966-4B48-91FB-B36D3084AE68}">
      <dgm:prSet phldrT="[Text]" custT="1"/>
      <dgm:spPr>
        <a:solidFill>
          <a:srgbClr val="008000">
            <a:alpha val="55000"/>
          </a:srgbClr>
        </a:solidFill>
        <a:effectLst>
          <a:innerShdw blurRad="63500" dist="50800" dir="13500000">
            <a:srgbClr val="000000">
              <a:alpha val="50000"/>
            </a:srgbClr>
          </a:innerShdw>
        </a:effectLst>
      </dgm:spPr>
      <dgm:t>
        <a:bodyPr/>
        <a:lstStyle/>
        <a:p>
          <a:endParaRPr lang="et-EE" sz="2800" dirty="0" smtClean="0"/>
        </a:p>
        <a:p>
          <a:r>
            <a:rPr lang="et-EE" sz="2800" dirty="0" smtClean="0"/>
            <a:t>algstaadiumis kaariesekahjustusi peatav konservatiivne ravi</a:t>
          </a:r>
          <a:endParaRPr lang="en-US" sz="2800" dirty="0"/>
        </a:p>
      </dgm:t>
    </dgm:pt>
    <dgm:pt modelId="{9304DEA2-959E-8547-8040-37929479987E}" type="parTrans" cxnId="{29247DD2-55C7-2241-99B6-A28106154E3A}">
      <dgm:prSet/>
      <dgm:spPr/>
      <dgm:t>
        <a:bodyPr/>
        <a:lstStyle/>
        <a:p>
          <a:endParaRPr lang="en-US"/>
        </a:p>
      </dgm:t>
    </dgm:pt>
    <dgm:pt modelId="{BA847065-D41E-9F44-B49D-ACD7BDAA02E0}" type="sibTrans" cxnId="{29247DD2-55C7-2241-99B6-A28106154E3A}">
      <dgm:prSet/>
      <dgm:spPr/>
      <dgm:t>
        <a:bodyPr/>
        <a:lstStyle/>
        <a:p>
          <a:endParaRPr lang="en-US"/>
        </a:p>
      </dgm:t>
    </dgm:pt>
    <dgm:pt modelId="{95C0D551-12A5-5D42-B693-7F436261F946}">
      <dgm:prSet phldrT="[Text]"/>
      <dgm:spPr>
        <a:solidFill>
          <a:srgbClr val="FF0000"/>
        </a:solidFill>
      </dgm:spPr>
      <dgm:t>
        <a:bodyPr/>
        <a:lstStyle/>
        <a:p>
          <a:r>
            <a:rPr lang="et-EE" dirty="0" smtClean="0"/>
            <a:t>restauratiivne ravi</a:t>
          </a:r>
          <a:endParaRPr lang="en-US" dirty="0"/>
        </a:p>
      </dgm:t>
    </dgm:pt>
    <dgm:pt modelId="{90910CDC-DFE6-0847-9E41-E5787A1CACC0}" type="parTrans" cxnId="{3FB2C6FA-946B-9743-9EC9-BB458DAC9AC0}">
      <dgm:prSet/>
      <dgm:spPr/>
      <dgm:t>
        <a:bodyPr/>
        <a:lstStyle/>
        <a:p>
          <a:endParaRPr lang="en-US"/>
        </a:p>
      </dgm:t>
    </dgm:pt>
    <dgm:pt modelId="{4B5333D0-8EC0-714E-B97A-0243455A0655}" type="sibTrans" cxnId="{3FB2C6FA-946B-9743-9EC9-BB458DAC9AC0}">
      <dgm:prSet/>
      <dgm:spPr/>
      <dgm:t>
        <a:bodyPr/>
        <a:lstStyle/>
        <a:p>
          <a:endParaRPr lang="en-US"/>
        </a:p>
      </dgm:t>
    </dgm:pt>
    <dgm:pt modelId="{88A8BCF6-75DD-F047-ACA6-80A8C16007E0}" type="pres">
      <dgm:prSet presAssocID="{E8A4747C-B8DE-DB47-829F-731132A02265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9EA3214-F53B-1A48-BC8C-17B7F02540B1}" type="pres">
      <dgm:prSet presAssocID="{E8A4747C-B8DE-DB47-829F-731132A02265}" presName="outerBox" presStyleCnt="0"/>
      <dgm:spPr/>
    </dgm:pt>
    <dgm:pt modelId="{39056027-313C-774A-BBA8-A74C66B7D0E0}" type="pres">
      <dgm:prSet presAssocID="{E8A4747C-B8DE-DB47-829F-731132A02265}" presName="outerBoxParent" presStyleLbl="node1" presStyleIdx="0" presStyleCnt="2" custLinFactNeighborY="1401"/>
      <dgm:spPr/>
      <dgm:t>
        <a:bodyPr/>
        <a:lstStyle/>
        <a:p>
          <a:endParaRPr lang="en-US"/>
        </a:p>
      </dgm:t>
    </dgm:pt>
    <dgm:pt modelId="{A85EA928-8BA4-2648-A441-C3498E9393AB}" type="pres">
      <dgm:prSet presAssocID="{E8A4747C-B8DE-DB47-829F-731132A02265}" presName="outerBoxChildren" presStyleCnt="0"/>
      <dgm:spPr/>
    </dgm:pt>
    <dgm:pt modelId="{AA1E03F8-3125-7142-9611-517E828ADB2B}" type="pres">
      <dgm:prSet presAssocID="{DA6D2ECF-C632-D341-BA34-583012B00D02}" presName="oChild" presStyleLbl="fgAcc1" presStyleIdx="0" presStyleCnt="3" custScaleX="222111" custScaleY="41560" custLinFactY="2703" custLinFactNeighborX="555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57C77-00D5-F549-8B9A-242E12BD3C36}" type="pres">
      <dgm:prSet presAssocID="{CA95DC8E-C7F8-344A-B3A1-0C4E413A066B}" presName="outerSibTrans" presStyleCnt="0"/>
      <dgm:spPr/>
    </dgm:pt>
    <dgm:pt modelId="{CB416CB2-2150-5640-A363-84123AEF074E}" type="pres">
      <dgm:prSet presAssocID="{2500E2E5-DA01-5545-B3CA-B99F0D40A604}" presName="oChild" presStyleLbl="fgAcc1" presStyleIdx="1" presStyleCnt="3" custScaleX="230073" custScaleY="39844" custLinFactY="5563" custLinFactNeighborX="5163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BFD41-446F-D343-824D-312D9F9DB559}" type="pres">
      <dgm:prSet presAssocID="{E8A4747C-B8DE-DB47-829F-731132A02265}" presName="middleBox" presStyleCnt="0"/>
      <dgm:spPr/>
    </dgm:pt>
    <dgm:pt modelId="{2B583159-E672-C243-A5A9-C21E61A4B3E2}" type="pres">
      <dgm:prSet presAssocID="{E8A4747C-B8DE-DB47-829F-731132A02265}" presName="middleBoxParent" presStyleLbl="node1" presStyleIdx="1" presStyleCnt="2" custScaleX="79733" custScaleY="56849" custLinFactNeighborX="11372" custLinFactNeighborY="14139"/>
      <dgm:spPr/>
      <dgm:t>
        <a:bodyPr/>
        <a:lstStyle/>
        <a:p>
          <a:endParaRPr lang="en-US"/>
        </a:p>
      </dgm:t>
    </dgm:pt>
    <dgm:pt modelId="{5FB1AE07-769F-344F-A3CD-277449B97620}" type="pres">
      <dgm:prSet presAssocID="{E8A4747C-B8DE-DB47-829F-731132A02265}" presName="middleBoxChildren" presStyleCnt="0"/>
      <dgm:spPr/>
    </dgm:pt>
    <dgm:pt modelId="{73906B8D-AADC-B445-83CF-FD1E558F2AB8}" type="pres">
      <dgm:prSet presAssocID="{95C0D551-12A5-5D42-B693-7F436261F946}" presName="mChild" presStyleLbl="fgAcc1" presStyleIdx="2" presStyleCnt="3" custScaleX="38797" custScaleY="26659" custLinFactNeighborX="59024" custLinFactNeighborY="32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D053AA-78D4-2943-ADF2-75497676E46B}" type="presOf" srcId="{8FCB9E2E-2966-4B48-91FB-B36D3084AE68}" destId="{2B583159-E672-C243-A5A9-C21E61A4B3E2}" srcOrd="0" destOrd="0" presId="urn:microsoft.com/office/officeart/2005/8/layout/target2"/>
    <dgm:cxn modelId="{25FA11C9-C71C-7941-A920-CA8B8B2788CB}" type="presOf" srcId="{224C349F-319F-344D-B65A-84CF5C724280}" destId="{39056027-313C-774A-BBA8-A74C66B7D0E0}" srcOrd="0" destOrd="0" presId="urn:microsoft.com/office/officeart/2005/8/layout/target2"/>
    <dgm:cxn modelId="{3FB2C6FA-946B-9743-9EC9-BB458DAC9AC0}" srcId="{8FCB9E2E-2966-4B48-91FB-B36D3084AE68}" destId="{95C0D551-12A5-5D42-B693-7F436261F946}" srcOrd="0" destOrd="0" parTransId="{90910CDC-DFE6-0847-9E41-E5787A1CACC0}" sibTransId="{4B5333D0-8EC0-714E-B97A-0243455A0655}"/>
    <dgm:cxn modelId="{809A4EC8-150D-A44D-8015-F98E3303A7FD}" type="presOf" srcId="{95C0D551-12A5-5D42-B693-7F436261F946}" destId="{73906B8D-AADC-B445-83CF-FD1E558F2AB8}" srcOrd="0" destOrd="0" presId="urn:microsoft.com/office/officeart/2005/8/layout/target2"/>
    <dgm:cxn modelId="{5E9FD3B3-761E-6145-A2B7-0D2F7152CE9F}" type="presOf" srcId="{DA6D2ECF-C632-D341-BA34-583012B00D02}" destId="{AA1E03F8-3125-7142-9611-517E828ADB2B}" srcOrd="0" destOrd="0" presId="urn:microsoft.com/office/officeart/2005/8/layout/target2"/>
    <dgm:cxn modelId="{0223D77B-031C-A543-A17E-8B6CB9EDBE96}" type="presOf" srcId="{E8A4747C-B8DE-DB47-829F-731132A02265}" destId="{88A8BCF6-75DD-F047-ACA6-80A8C16007E0}" srcOrd="0" destOrd="0" presId="urn:microsoft.com/office/officeart/2005/8/layout/target2"/>
    <dgm:cxn modelId="{812704BA-40D4-3743-9929-1EE9F3C31701}" srcId="{224C349F-319F-344D-B65A-84CF5C724280}" destId="{2500E2E5-DA01-5545-B3CA-B99F0D40A604}" srcOrd="1" destOrd="0" parTransId="{E4308380-EC50-194D-8549-CAE786BFC810}" sibTransId="{0CEE7CBE-B4BE-A64B-89EB-C1C006A48D09}"/>
    <dgm:cxn modelId="{6B4DA22D-084D-FB4E-85CC-464FBEB5ABC8}" srcId="{E8A4747C-B8DE-DB47-829F-731132A02265}" destId="{224C349F-319F-344D-B65A-84CF5C724280}" srcOrd="0" destOrd="0" parTransId="{339A4BFE-5E9A-974F-AE25-51E4DFA9BC5D}" sibTransId="{C846DD94-AF4F-534C-84F8-171A1E088185}"/>
    <dgm:cxn modelId="{29247DD2-55C7-2241-99B6-A28106154E3A}" srcId="{E8A4747C-B8DE-DB47-829F-731132A02265}" destId="{8FCB9E2E-2966-4B48-91FB-B36D3084AE68}" srcOrd="1" destOrd="0" parTransId="{9304DEA2-959E-8547-8040-37929479987E}" sibTransId="{BA847065-D41E-9F44-B49D-ACD7BDAA02E0}"/>
    <dgm:cxn modelId="{B8ED02DB-BC4B-9841-B416-AE413186F491}" type="presOf" srcId="{2500E2E5-DA01-5545-B3CA-B99F0D40A604}" destId="{CB416CB2-2150-5640-A363-84123AEF074E}" srcOrd="0" destOrd="0" presId="urn:microsoft.com/office/officeart/2005/8/layout/target2"/>
    <dgm:cxn modelId="{F0583B08-F56E-4D40-B064-EE3DE8F8D615}" srcId="{224C349F-319F-344D-B65A-84CF5C724280}" destId="{DA6D2ECF-C632-D341-BA34-583012B00D02}" srcOrd="0" destOrd="0" parTransId="{84525451-80E4-AC4F-8AF7-9BBFB2B41C2D}" sibTransId="{CA95DC8E-C7F8-344A-B3A1-0C4E413A066B}"/>
    <dgm:cxn modelId="{B3D3486F-80B1-1544-87F7-3649B972B71F}" type="presParOf" srcId="{88A8BCF6-75DD-F047-ACA6-80A8C16007E0}" destId="{29EA3214-F53B-1A48-BC8C-17B7F02540B1}" srcOrd="0" destOrd="0" presId="urn:microsoft.com/office/officeart/2005/8/layout/target2"/>
    <dgm:cxn modelId="{4C3D121D-3900-3447-B65E-A2A6DC82D647}" type="presParOf" srcId="{29EA3214-F53B-1A48-BC8C-17B7F02540B1}" destId="{39056027-313C-774A-BBA8-A74C66B7D0E0}" srcOrd="0" destOrd="0" presId="urn:microsoft.com/office/officeart/2005/8/layout/target2"/>
    <dgm:cxn modelId="{93EA3B38-CEA9-0247-8E75-AD8781A791F2}" type="presParOf" srcId="{29EA3214-F53B-1A48-BC8C-17B7F02540B1}" destId="{A85EA928-8BA4-2648-A441-C3498E9393AB}" srcOrd="1" destOrd="0" presId="urn:microsoft.com/office/officeart/2005/8/layout/target2"/>
    <dgm:cxn modelId="{1FC0573F-5122-8249-ABA4-01CB5F2AA2B9}" type="presParOf" srcId="{A85EA928-8BA4-2648-A441-C3498E9393AB}" destId="{AA1E03F8-3125-7142-9611-517E828ADB2B}" srcOrd="0" destOrd="0" presId="urn:microsoft.com/office/officeart/2005/8/layout/target2"/>
    <dgm:cxn modelId="{E10A5E47-37C4-3A4F-8B88-F2111633C928}" type="presParOf" srcId="{A85EA928-8BA4-2648-A441-C3498E9393AB}" destId="{06D57C77-00D5-F549-8B9A-242E12BD3C36}" srcOrd="1" destOrd="0" presId="urn:microsoft.com/office/officeart/2005/8/layout/target2"/>
    <dgm:cxn modelId="{0850BB05-79AF-9B4B-B354-DFFAF637E1A3}" type="presParOf" srcId="{A85EA928-8BA4-2648-A441-C3498E9393AB}" destId="{CB416CB2-2150-5640-A363-84123AEF074E}" srcOrd="2" destOrd="0" presId="urn:microsoft.com/office/officeart/2005/8/layout/target2"/>
    <dgm:cxn modelId="{3FB019EA-74D5-384D-9398-019605E2736B}" type="presParOf" srcId="{88A8BCF6-75DD-F047-ACA6-80A8C16007E0}" destId="{D09BFD41-446F-D343-824D-312D9F9DB559}" srcOrd="1" destOrd="0" presId="urn:microsoft.com/office/officeart/2005/8/layout/target2"/>
    <dgm:cxn modelId="{33A62130-EE7C-F947-83D8-35BD57428845}" type="presParOf" srcId="{D09BFD41-446F-D343-824D-312D9F9DB559}" destId="{2B583159-E672-C243-A5A9-C21E61A4B3E2}" srcOrd="0" destOrd="0" presId="urn:microsoft.com/office/officeart/2005/8/layout/target2"/>
    <dgm:cxn modelId="{DFB555C4-9E02-9045-ACEF-290B93B52401}" type="presParOf" srcId="{D09BFD41-446F-D343-824D-312D9F9DB559}" destId="{5FB1AE07-769F-344F-A3CD-277449B97620}" srcOrd="1" destOrd="0" presId="urn:microsoft.com/office/officeart/2005/8/layout/target2"/>
    <dgm:cxn modelId="{77992D29-397D-DF4A-B47D-D03AB88F21DC}" type="presParOf" srcId="{5FB1AE07-769F-344F-A3CD-277449B97620}" destId="{73906B8D-AADC-B445-83CF-FD1E558F2AB8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A4747C-B8DE-DB47-829F-731132A02265}" type="doc">
      <dgm:prSet loTypeId="urn:microsoft.com/office/officeart/2005/8/layout/target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4C349F-319F-344D-B65A-84CF5C724280}">
      <dgm:prSet phldrT="[Text]" custT="1"/>
      <dgm:spPr/>
      <dgm:t>
        <a:bodyPr/>
        <a:lstStyle/>
        <a:p>
          <a:pPr algn="r"/>
          <a:r>
            <a:rPr lang="et-EE" sz="1200" dirty="0" smtClean="0"/>
            <a:t>kogu rahvastikku haarav multidistsiplinaarne tervisedendustegevus</a:t>
          </a:r>
        </a:p>
      </dgm:t>
    </dgm:pt>
    <dgm:pt modelId="{339A4BFE-5E9A-974F-AE25-51E4DFA9BC5D}" type="parTrans" cxnId="{6B4DA22D-084D-FB4E-85CC-464FBEB5ABC8}">
      <dgm:prSet/>
      <dgm:spPr/>
      <dgm:t>
        <a:bodyPr/>
        <a:lstStyle/>
        <a:p>
          <a:endParaRPr lang="en-US"/>
        </a:p>
      </dgm:t>
    </dgm:pt>
    <dgm:pt modelId="{C846DD94-AF4F-534C-84F8-171A1E088185}" type="sibTrans" cxnId="{6B4DA22D-084D-FB4E-85CC-464FBEB5ABC8}">
      <dgm:prSet/>
      <dgm:spPr/>
      <dgm:t>
        <a:bodyPr/>
        <a:lstStyle/>
        <a:p>
          <a:endParaRPr lang="en-US"/>
        </a:p>
      </dgm:t>
    </dgm:pt>
    <dgm:pt modelId="{DA6D2ECF-C632-D341-BA34-583012B00D02}">
      <dgm:prSet phldrT="[Text]" custT="1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t-EE" sz="1000" dirty="0" smtClean="0"/>
            <a:t>elukeskkond</a:t>
          </a:r>
          <a:endParaRPr lang="en-US" sz="1000" dirty="0"/>
        </a:p>
      </dgm:t>
    </dgm:pt>
    <dgm:pt modelId="{84525451-80E4-AC4F-8AF7-9BBFB2B41C2D}" type="parTrans" cxnId="{F0583B08-F56E-4D40-B064-EE3DE8F8D615}">
      <dgm:prSet/>
      <dgm:spPr/>
      <dgm:t>
        <a:bodyPr/>
        <a:lstStyle/>
        <a:p>
          <a:endParaRPr lang="en-US"/>
        </a:p>
      </dgm:t>
    </dgm:pt>
    <dgm:pt modelId="{CA95DC8E-C7F8-344A-B3A1-0C4E413A066B}" type="sibTrans" cxnId="{F0583B08-F56E-4D40-B064-EE3DE8F8D615}">
      <dgm:prSet/>
      <dgm:spPr/>
      <dgm:t>
        <a:bodyPr/>
        <a:lstStyle/>
        <a:p>
          <a:endParaRPr lang="en-US"/>
        </a:p>
      </dgm:t>
    </dgm:pt>
    <dgm:pt modelId="{2500E2E5-DA01-5545-B3CA-B99F0D40A604}">
      <dgm:prSet phldrT="[Text]" custT="1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t-EE" sz="1000" dirty="0" smtClean="0"/>
            <a:t>inimeste terviseteadlikkus</a:t>
          </a:r>
          <a:endParaRPr lang="en-US" sz="1000" dirty="0"/>
        </a:p>
      </dgm:t>
    </dgm:pt>
    <dgm:pt modelId="{E4308380-EC50-194D-8549-CAE786BFC810}" type="parTrans" cxnId="{812704BA-40D4-3743-9929-1EE9F3C31701}">
      <dgm:prSet/>
      <dgm:spPr/>
      <dgm:t>
        <a:bodyPr/>
        <a:lstStyle/>
        <a:p>
          <a:endParaRPr lang="en-US"/>
        </a:p>
      </dgm:t>
    </dgm:pt>
    <dgm:pt modelId="{0CEE7CBE-B4BE-A64B-89EB-C1C006A48D09}" type="sibTrans" cxnId="{812704BA-40D4-3743-9929-1EE9F3C31701}">
      <dgm:prSet/>
      <dgm:spPr/>
      <dgm:t>
        <a:bodyPr/>
        <a:lstStyle/>
        <a:p>
          <a:endParaRPr lang="en-US"/>
        </a:p>
      </dgm:t>
    </dgm:pt>
    <dgm:pt modelId="{8FCB9E2E-2966-4B48-91FB-B36D3084AE68}">
      <dgm:prSet phldrT="[Text]" custT="1"/>
      <dgm:spPr>
        <a:solidFill>
          <a:srgbClr val="008000">
            <a:alpha val="55000"/>
          </a:srgbClr>
        </a:solidFill>
        <a:effectLst>
          <a:innerShdw blurRad="63500" dist="50800" dir="13500000">
            <a:srgbClr val="000000">
              <a:alpha val="50000"/>
            </a:srgbClr>
          </a:innerShdw>
        </a:effectLst>
      </dgm:spPr>
      <dgm:t>
        <a:bodyPr/>
        <a:lstStyle/>
        <a:p>
          <a:r>
            <a:rPr lang="et-EE" sz="1200" dirty="0" smtClean="0"/>
            <a:t>algstaadiumis kaariesekahjustusi peatav konservatiivne ravi</a:t>
          </a:r>
          <a:endParaRPr lang="en-US" sz="1200" dirty="0"/>
        </a:p>
      </dgm:t>
    </dgm:pt>
    <dgm:pt modelId="{9304DEA2-959E-8547-8040-37929479987E}" type="parTrans" cxnId="{29247DD2-55C7-2241-99B6-A28106154E3A}">
      <dgm:prSet/>
      <dgm:spPr/>
      <dgm:t>
        <a:bodyPr/>
        <a:lstStyle/>
        <a:p>
          <a:endParaRPr lang="en-US"/>
        </a:p>
      </dgm:t>
    </dgm:pt>
    <dgm:pt modelId="{BA847065-D41E-9F44-B49D-ACD7BDAA02E0}" type="sibTrans" cxnId="{29247DD2-55C7-2241-99B6-A28106154E3A}">
      <dgm:prSet/>
      <dgm:spPr/>
      <dgm:t>
        <a:bodyPr/>
        <a:lstStyle/>
        <a:p>
          <a:endParaRPr lang="en-US"/>
        </a:p>
      </dgm:t>
    </dgm:pt>
    <dgm:pt modelId="{95C0D551-12A5-5D42-B693-7F436261F946}">
      <dgm:prSet phldrT="[Text]" custT="1"/>
      <dgm:spPr>
        <a:solidFill>
          <a:srgbClr val="FF0000"/>
        </a:solidFill>
      </dgm:spPr>
      <dgm:t>
        <a:bodyPr/>
        <a:lstStyle/>
        <a:p>
          <a:r>
            <a:rPr lang="et-EE" sz="800" dirty="0" smtClean="0"/>
            <a:t>restauratiivne ravi</a:t>
          </a:r>
          <a:endParaRPr lang="en-US" sz="800" dirty="0"/>
        </a:p>
      </dgm:t>
    </dgm:pt>
    <dgm:pt modelId="{90910CDC-DFE6-0847-9E41-E5787A1CACC0}" type="parTrans" cxnId="{3FB2C6FA-946B-9743-9EC9-BB458DAC9AC0}">
      <dgm:prSet/>
      <dgm:spPr/>
      <dgm:t>
        <a:bodyPr/>
        <a:lstStyle/>
        <a:p>
          <a:endParaRPr lang="en-US"/>
        </a:p>
      </dgm:t>
    </dgm:pt>
    <dgm:pt modelId="{4B5333D0-8EC0-714E-B97A-0243455A0655}" type="sibTrans" cxnId="{3FB2C6FA-946B-9743-9EC9-BB458DAC9AC0}">
      <dgm:prSet/>
      <dgm:spPr/>
      <dgm:t>
        <a:bodyPr/>
        <a:lstStyle/>
        <a:p>
          <a:endParaRPr lang="en-US"/>
        </a:p>
      </dgm:t>
    </dgm:pt>
    <dgm:pt modelId="{88A8BCF6-75DD-F047-ACA6-80A8C16007E0}" type="pres">
      <dgm:prSet presAssocID="{E8A4747C-B8DE-DB47-829F-731132A02265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9EA3214-F53B-1A48-BC8C-17B7F02540B1}" type="pres">
      <dgm:prSet presAssocID="{E8A4747C-B8DE-DB47-829F-731132A02265}" presName="outerBox" presStyleCnt="0"/>
      <dgm:spPr/>
    </dgm:pt>
    <dgm:pt modelId="{39056027-313C-774A-BBA8-A74C66B7D0E0}" type="pres">
      <dgm:prSet presAssocID="{E8A4747C-B8DE-DB47-829F-731132A02265}" presName="outerBoxParent" presStyleLbl="node1" presStyleIdx="0" presStyleCnt="2" custLinFactNeighborY="1401"/>
      <dgm:spPr/>
      <dgm:t>
        <a:bodyPr/>
        <a:lstStyle/>
        <a:p>
          <a:endParaRPr lang="en-US"/>
        </a:p>
      </dgm:t>
    </dgm:pt>
    <dgm:pt modelId="{A85EA928-8BA4-2648-A441-C3498E9393AB}" type="pres">
      <dgm:prSet presAssocID="{E8A4747C-B8DE-DB47-829F-731132A02265}" presName="outerBoxChildren" presStyleCnt="0"/>
      <dgm:spPr/>
    </dgm:pt>
    <dgm:pt modelId="{AA1E03F8-3125-7142-9611-517E828ADB2B}" type="pres">
      <dgm:prSet presAssocID="{DA6D2ECF-C632-D341-BA34-583012B00D02}" presName="oChild" presStyleLbl="fgAcc1" presStyleIdx="0" presStyleCnt="3" custScaleX="222111" custScaleY="41560" custLinFactY="2703" custLinFactNeighborX="555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57C77-00D5-F549-8B9A-242E12BD3C36}" type="pres">
      <dgm:prSet presAssocID="{CA95DC8E-C7F8-344A-B3A1-0C4E413A066B}" presName="outerSibTrans" presStyleCnt="0"/>
      <dgm:spPr/>
    </dgm:pt>
    <dgm:pt modelId="{CB416CB2-2150-5640-A363-84123AEF074E}" type="pres">
      <dgm:prSet presAssocID="{2500E2E5-DA01-5545-B3CA-B99F0D40A604}" presName="oChild" presStyleLbl="fgAcc1" presStyleIdx="1" presStyleCnt="3" custScaleX="230073" custScaleY="39844" custLinFactY="5563" custLinFactNeighborX="5163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BFD41-446F-D343-824D-312D9F9DB559}" type="pres">
      <dgm:prSet presAssocID="{E8A4747C-B8DE-DB47-829F-731132A02265}" presName="middleBox" presStyleCnt="0"/>
      <dgm:spPr/>
    </dgm:pt>
    <dgm:pt modelId="{2B583159-E672-C243-A5A9-C21E61A4B3E2}" type="pres">
      <dgm:prSet presAssocID="{E8A4747C-B8DE-DB47-829F-731132A02265}" presName="middleBoxParent" presStyleLbl="node1" presStyleIdx="1" presStyleCnt="2" custScaleX="79733" custScaleY="56849" custLinFactNeighborX="11372" custLinFactNeighborY="14139"/>
      <dgm:spPr/>
      <dgm:t>
        <a:bodyPr/>
        <a:lstStyle/>
        <a:p>
          <a:endParaRPr lang="en-US"/>
        </a:p>
      </dgm:t>
    </dgm:pt>
    <dgm:pt modelId="{5FB1AE07-769F-344F-A3CD-277449B97620}" type="pres">
      <dgm:prSet presAssocID="{E8A4747C-B8DE-DB47-829F-731132A02265}" presName="middleBoxChildren" presStyleCnt="0"/>
      <dgm:spPr/>
    </dgm:pt>
    <dgm:pt modelId="{73906B8D-AADC-B445-83CF-FD1E558F2AB8}" type="pres">
      <dgm:prSet presAssocID="{95C0D551-12A5-5D42-B693-7F436261F946}" presName="mChild" presStyleLbl="fgAcc1" presStyleIdx="2" presStyleCnt="3" custScaleX="38797" custScaleY="26659" custLinFactNeighborX="59024" custLinFactNeighborY="32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DE3457-3502-DD4D-AA98-D8283847407A}" type="presOf" srcId="{224C349F-319F-344D-B65A-84CF5C724280}" destId="{39056027-313C-774A-BBA8-A74C66B7D0E0}" srcOrd="0" destOrd="0" presId="urn:microsoft.com/office/officeart/2005/8/layout/target2"/>
    <dgm:cxn modelId="{EEB1B9C9-55EB-8F46-96D1-ED665F2E9B64}" type="presOf" srcId="{8FCB9E2E-2966-4B48-91FB-B36D3084AE68}" destId="{2B583159-E672-C243-A5A9-C21E61A4B3E2}" srcOrd="0" destOrd="0" presId="urn:microsoft.com/office/officeart/2005/8/layout/target2"/>
    <dgm:cxn modelId="{3FB2C6FA-946B-9743-9EC9-BB458DAC9AC0}" srcId="{8FCB9E2E-2966-4B48-91FB-B36D3084AE68}" destId="{95C0D551-12A5-5D42-B693-7F436261F946}" srcOrd="0" destOrd="0" parTransId="{90910CDC-DFE6-0847-9E41-E5787A1CACC0}" sibTransId="{4B5333D0-8EC0-714E-B97A-0243455A0655}"/>
    <dgm:cxn modelId="{DF61CFA3-0A61-9941-BFB7-13359647D601}" type="presOf" srcId="{E8A4747C-B8DE-DB47-829F-731132A02265}" destId="{88A8BCF6-75DD-F047-ACA6-80A8C16007E0}" srcOrd="0" destOrd="0" presId="urn:microsoft.com/office/officeart/2005/8/layout/target2"/>
    <dgm:cxn modelId="{601DFC1B-BC61-7A43-A28B-365993516773}" type="presOf" srcId="{2500E2E5-DA01-5545-B3CA-B99F0D40A604}" destId="{CB416CB2-2150-5640-A363-84123AEF074E}" srcOrd="0" destOrd="0" presId="urn:microsoft.com/office/officeart/2005/8/layout/target2"/>
    <dgm:cxn modelId="{CC532CD9-32F2-C44C-AB76-E8E5247EF545}" type="presOf" srcId="{DA6D2ECF-C632-D341-BA34-583012B00D02}" destId="{AA1E03F8-3125-7142-9611-517E828ADB2B}" srcOrd="0" destOrd="0" presId="urn:microsoft.com/office/officeart/2005/8/layout/target2"/>
    <dgm:cxn modelId="{6B4DA22D-084D-FB4E-85CC-464FBEB5ABC8}" srcId="{E8A4747C-B8DE-DB47-829F-731132A02265}" destId="{224C349F-319F-344D-B65A-84CF5C724280}" srcOrd="0" destOrd="0" parTransId="{339A4BFE-5E9A-974F-AE25-51E4DFA9BC5D}" sibTransId="{C846DD94-AF4F-534C-84F8-171A1E088185}"/>
    <dgm:cxn modelId="{812704BA-40D4-3743-9929-1EE9F3C31701}" srcId="{224C349F-319F-344D-B65A-84CF5C724280}" destId="{2500E2E5-DA01-5545-B3CA-B99F0D40A604}" srcOrd="1" destOrd="0" parTransId="{E4308380-EC50-194D-8549-CAE786BFC810}" sibTransId="{0CEE7CBE-B4BE-A64B-89EB-C1C006A48D09}"/>
    <dgm:cxn modelId="{29247DD2-55C7-2241-99B6-A28106154E3A}" srcId="{E8A4747C-B8DE-DB47-829F-731132A02265}" destId="{8FCB9E2E-2966-4B48-91FB-B36D3084AE68}" srcOrd="1" destOrd="0" parTransId="{9304DEA2-959E-8547-8040-37929479987E}" sibTransId="{BA847065-D41E-9F44-B49D-ACD7BDAA02E0}"/>
    <dgm:cxn modelId="{39EFC087-1073-A541-A875-4B755B076528}" type="presOf" srcId="{95C0D551-12A5-5D42-B693-7F436261F946}" destId="{73906B8D-AADC-B445-83CF-FD1E558F2AB8}" srcOrd="0" destOrd="0" presId="urn:microsoft.com/office/officeart/2005/8/layout/target2"/>
    <dgm:cxn modelId="{F0583B08-F56E-4D40-B064-EE3DE8F8D615}" srcId="{224C349F-319F-344D-B65A-84CF5C724280}" destId="{DA6D2ECF-C632-D341-BA34-583012B00D02}" srcOrd="0" destOrd="0" parTransId="{84525451-80E4-AC4F-8AF7-9BBFB2B41C2D}" sibTransId="{CA95DC8E-C7F8-344A-B3A1-0C4E413A066B}"/>
    <dgm:cxn modelId="{2AB67F1C-70DA-054B-B41E-6C4F21155A78}" type="presParOf" srcId="{88A8BCF6-75DD-F047-ACA6-80A8C16007E0}" destId="{29EA3214-F53B-1A48-BC8C-17B7F02540B1}" srcOrd="0" destOrd="0" presId="urn:microsoft.com/office/officeart/2005/8/layout/target2"/>
    <dgm:cxn modelId="{C72EFB60-3131-C149-98D9-F02DDBF04F68}" type="presParOf" srcId="{29EA3214-F53B-1A48-BC8C-17B7F02540B1}" destId="{39056027-313C-774A-BBA8-A74C66B7D0E0}" srcOrd="0" destOrd="0" presId="urn:microsoft.com/office/officeart/2005/8/layout/target2"/>
    <dgm:cxn modelId="{CCD7F9DA-1882-EC43-96EF-DDFB7C40D443}" type="presParOf" srcId="{29EA3214-F53B-1A48-BC8C-17B7F02540B1}" destId="{A85EA928-8BA4-2648-A441-C3498E9393AB}" srcOrd="1" destOrd="0" presId="urn:microsoft.com/office/officeart/2005/8/layout/target2"/>
    <dgm:cxn modelId="{7FAB345A-BC5A-3246-A929-34A476716795}" type="presParOf" srcId="{A85EA928-8BA4-2648-A441-C3498E9393AB}" destId="{AA1E03F8-3125-7142-9611-517E828ADB2B}" srcOrd="0" destOrd="0" presId="urn:microsoft.com/office/officeart/2005/8/layout/target2"/>
    <dgm:cxn modelId="{2C762562-E091-1344-A046-ABEF05BA8FB8}" type="presParOf" srcId="{A85EA928-8BA4-2648-A441-C3498E9393AB}" destId="{06D57C77-00D5-F549-8B9A-242E12BD3C36}" srcOrd="1" destOrd="0" presId="urn:microsoft.com/office/officeart/2005/8/layout/target2"/>
    <dgm:cxn modelId="{F98887ED-86A2-FF41-A774-B039A011A746}" type="presParOf" srcId="{A85EA928-8BA4-2648-A441-C3498E9393AB}" destId="{CB416CB2-2150-5640-A363-84123AEF074E}" srcOrd="2" destOrd="0" presId="urn:microsoft.com/office/officeart/2005/8/layout/target2"/>
    <dgm:cxn modelId="{1A807A3C-1F4F-8C4E-97AE-0A6BBD38AC66}" type="presParOf" srcId="{88A8BCF6-75DD-F047-ACA6-80A8C16007E0}" destId="{D09BFD41-446F-D343-824D-312D9F9DB559}" srcOrd="1" destOrd="0" presId="urn:microsoft.com/office/officeart/2005/8/layout/target2"/>
    <dgm:cxn modelId="{B9C06246-50C6-824F-B47E-1E64EDC1A785}" type="presParOf" srcId="{D09BFD41-446F-D343-824D-312D9F9DB559}" destId="{2B583159-E672-C243-A5A9-C21E61A4B3E2}" srcOrd="0" destOrd="0" presId="urn:microsoft.com/office/officeart/2005/8/layout/target2"/>
    <dgm:cxn modelId="{696DF989-3CAD-1148-B1D5-FCCF2AB52EF9}" type="presParOf" srcId="{D09BFD41-446F-D343-824D-312D9F9DB559}" destId="{5FB1AE07-769F-344F-A3CD-277449B97620}" srcOrd="1" destOrd="0" presId="urn:microsoft.com/office/officeart/2005/8/layout/target2"/>
    <dgm:cxn modelId="{810BFCB7-6269-1248-866D-EE925627363C}" type="presParOf" srcId="{5FB1AE07-769F-344F-A3CD-277449B97620}" destId="{73906B8D-AADC-B445-83CF-FD1E558F2AB8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422FC8-A907-5A4D-BAFA-11DF1C4FC257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>
        <a:scene3d>
          <a:camera prst="orthographicFront">
            <a:rot lat="0" lon="21596720" rev="10762672"/>
          </a:camera>
          <a:lightRig rig="threePt" dir="t"/>
        </a:scene3d>
      </dgm:spPr>
    </dgm:pt>
    <dgm:pt modelId="{D477CD8B-9717-C440-B9FE-338162960CD8}">
      <dgm:prSet phldrT="[Text]"/>
      <dgm:spPr>
        <a:scene3d>
          <a:camera prst="orthographicFront">
            <a:rot lat="0" lon="21596720" rev="10762672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US" dirty="0" smtClean="0"/>
            <a:t>ALGAV KAARIESEKAHJUSTUS </a:t>
          </a:r>
          <a:endParaRPr lang="en-US" dirty="0"/>
        </a:p>
      </dgm:t>
    </dgm:pt>
    <dgm:pt modelId="{58533C40-C248-5946-A47C-5E849F51D416}" type="parTrans" cxnId="{A7544793-9C4B-9D40-8D5D-8CFA9308B87D}">
      <dgm:prSet/>
      <dgm:spPr/>
      <dgm:t>
        <a:bodyPr/>
        <a:lstStyle/>
        <a:p>
          <a:endParaRPr lang="en-US"/>
        </a:p>
      </dgm:t>
    </dgm:pt>
    <dgm:pt modelId="{56D6F15F-D08E-E64B-8A88-76BF1A517010}" type="sibTrans" cxnId="{A7544793-9C4B-9D40-8D5D-8CFA9308B87D}">
      <dgm:prSet/>
      <dgm:spPr/>
      <dgm:t>
        <a:bodyPr/>
        <a:lstStyle/>
        <a:p>
          <a:endParaRPr lang="en-US"/>
        </a:p>
      </dgm:t>
    </dgm:pt>
    <dgm:pt modelId="{8FC9CABD-80F1-C542-9FD6-A4E5C059DC6F}">
      <dgm:prSet phldrT="[Text]"/>
      <dgm:spPr>
        <a:scene3d>
          <a:camera prst="orthographicFront">
            <a:rot lat="0" lon="21596720" rev="10762672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US" dirty="0" smtClean="0"/>
            <a:t> DENTIINIKAARIES</a:t>
          </a:r>
          <a:endParaRPr lang="en-US" dirty="0"/>
        </a:p>
      </dgm:t>
    </dgm:pt>
    <dgm:pt modelId="{100EE38B-D97E-CD4A-8B46-4C3B35691F0C}" type="parTrans" cxnId="{9ECE0EF2-7C1F-B44B-A9DA-C179D2B7F797}">
      <dgm:prSet/>
      <dgm:spPr/>
      <dgm:t>
        <a:bodyPr/>
        <a:lstStyle/>
        <a:p>
          <a:endParaRPr lang="en-US"/>
        </a:p>
      </dgm:t>
    </dgm:pt>
    <dgm:pt modelId="{067273AC-DDD3-E14D-A59D-7F4A911AE809}" type="sibTrans" cxnId="{9ECE0EF2-7C1F-B44B-A9DA-C179D2B7F797}">
      <dgm:prSet/>
      <dgm:spPr/>
      <dgm:t>
        <a:bodyPr/>
        <a:lstStyle/>
        <a:p>
          <a:endParaRPr lang="en-US"/>
        </a:p>
      </dgm:t>
    </dgm:pt>
    <dgm:pt modelId="{5F6729FF-9294-F344-ADFB-E59847FCD714}">
      <dgm:prSet phldrT="[Text]"/>
      <dgm:spPr>
        <a:scene3d>
          <a:camera prst="orthographicFront">
            <a:rot lat="0" lon="21596720" rev="10762672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US" dirty="0" smtClean="0"/>
            <a:t>HAMBA NÄRVINI ULATUV KAARIES</a:t>
          </a:r>
          <a:endParaRPr lang="en-US" dirty="0"/>
        </a:p>
      </dgm:t>
    </dgm:pt>
    <dgm:pt modelId="{AA2C3F24-53ED-3D4E-94FC-0A0CE3E52727}" type="parTrans" cxnId="{79760379-4181-C64D-896A-45D0E2E0A9CA}">
      <dgm:prSet/>
      <dgm:spPr/>
      <dgm:t>
        <a:bodyPr/>
        <a:lstStyle/>
        <a:p>
          <a:endParaRPr lang="en-US"/>
        </a:p>
      </dgm:t>
    </dgm:pt>
    <dgm:pt modelId="{D8DEC309-688A-7D4F-A950-B2BA094CBCE2}" type="sibTrans" cxnId="{79760379-4181-C64D-896A-45D0E2E0A9CA}">
      <dgm:prSet/>
      <dgm:spPr/>
      <dgm:t>
        <a:bodyPr/>
        <a:lstStyle/>
        <a:p>
          <a:endParaRPr lang="en-US"/>
        </a:p>
      </dgm:t>
    </dgm:pt>
    <dgm:pt modelId="{DF027BBA-C4FB-4842-B04E-58D296487BC9}">
      <dgm:prSet/>
      <dgm:spPr>
        <a:scene3d>
          <a:camera prst="orthographicFront">
            <a:rot lat="0" lon="21596720" rev="10762672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US" dirty="0" smtClean="0"/>
            <a:t>EMAILIKAARIES</a:t>
          </a:r>
          <a:endParaRPr lang="en-US" dirty="0"/>
        </a:p>
      </dgm:t>
    </dgm:pt>
    <dgm:pt modelId="{3A2C8150-F2A5-9A4B-8F04-C036D8117AB7}" type="parTrans" cxnId="{97C9C59E-8CEA-7D4A-A7FC-DBBD12C73CEC}">
      <dgm:prSet/>
      <dgm:spPr/>
      <dgm:t>
        <a:bodyPr/>
        <a:lstStyle/>
        <a:p>
          <a:endParaRPr lang="en-US"/>
        </a:p>
      </dgm:t>
    </dgm:pt>
    <dgm:pt modelId="{960439FB-51D7-EE40-AE9E-9CF3A350700D}" type="sibTrans" cxnId="{97C9C59E-8CEA-7D4A-A7FC-DBBD12C73CEC}">
      <dgm:prSet/>
      <dgm:spPr/>
      <dgm:t>
        <a:bodyPr/>
        <a:lstStyle/>
        <a:p>
          <a:endParaRPr lang="en-US"/>
        </a:p>
      </dgm:t>
    </dgm:pt>
    <dgm:pt modelId="{79F0FC42-2E1B-4841-B25C-6ED92BD859D2}">
      <dgm:prSet/>
      <dgm:spPr>
        <a:scene3d>
          <a:camera prst="orthographicFront">
            <a:rot lat="0" lon="21596720" rev="10762672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US" dirty="0" smtClean="0"/>
            <a:t>ABIVEHENDIGA NÄHTAV KAARIES</a:t>
          </a:r>
          <a:endParaRPr lang="en-US" dirty="0"/>
        </a:p>
      </dgm:t>
    </dgm:pt>
    <dgm:pt modelId="{D2BE99D9-BD80-A144-904F-E88162424295}" type="parTrans" cxnId="{F409A858-F84B-4D4D-9EB8-49CCFD216B35}">
      <dgm:prSet/>
      <dgm:spPr/>
      <dgm:t>
        <a:bodyPr/>
        <a:lstStyle/>
        <a:p>
          <a:endParaRPr lang="en-US"/>
        </a:p>
      </dgm:t>
    </dgm:pt>
    <dgm:pt modelId="{5F400CD6-7EAE-9B40-9A5A-7F8C850718BC}" type="sibTrans" cxnId="{F409A858-F84B-4D4D-9EB8-49CCFD216B35}">
      <dgm:prSet/>
      <dgm:spPr/>
      <dgm:t>
        <a:bodyPr/>
        <a:lstStyle/>
        <a:p>
          <a:endParaRPr lang="en-US"/>
        </a:p>
      </dgm:t>
    </dgm:pt>
    <dgm:pt modelId="{8B042C0D-3934-2C42-B7B7-D1FB5F8DE7D2}" type="pres">
      <dgm:prSet presAssocID="{96422FC8-A907-5A4D-BAFA-11DF1C4FC257}" presName="compositeShape" presStyleCnt="0">
        <dgm:presLayoutVars>
          <dgm:dir/>
          <dgm:resizeHandles/>
        </dgm:presLayoutVars>
      </dgm:prSet>
      <dgm:spPr/>
    </dgm:pt>
    <dgm:pt modelId="{386860FB-B810-5342-AA84-503B9852C623}" type="pres">
      <dgm:prSet presAssocID="{96422FC8-A907-5A4D-BAFA-11DF1C4FC257}" presName="pyramid" presStyleLbl="node1" presStyleIdx="0" presStyleCnt="1" custScaleX="123200"/>
      <dgm:spPr>
        <a:solidFill>
          <a:srgbClr val="FF0000"/>
        </a:solidFill>
        <a:scene3d>
          <a:camera prst="orthographicFront">
            <a:rot lat="0" lon="21596720" rev="10762672"/>
          </a:camera>
          <a:lightRig rig="threePt" dir="t"/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gm:spPr>
    </dgm:pt>
    <dgm:pt modelId="{A0EA2299-2A96-A04B-AE4F-9E864D0564B5}" type="pres">
      <dgm:prSet presAssocID="{96422FC8-A907-5A4D-BAFA-11DF1C4FC257}" presName="theList" presStyleCnt="0"/>
      <dgm:spPr>
        <a:scene3d>
          <a:camera prst="orthographicFront">
            <a:rot lat="0" lon="21596720" rev="10762672"/>
          </a:camera>
          <a:lightRig rig="threePt" dir="t"/>
        </a:scene3d>
        <a:sp3d/>
      </dgm:spPr>
    </dgm:pt>
    <dgm:pt modelId="{1F59ED64-10ED-E944-A43C-35BD6AB955BC}" type="pres">
      <dgm:prSet presAssocID="{D477CD8B-9717-C440-B9FE-338162960CD8}" presName="aNode" presStyleLbl="fgAcc1" presStyleIdx="0" presStyleCnt="5" custLinFactNeighborX="-72353" custLinFactNeighborY="619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E0D606-81C4-9C4E-8F45-F2F11C8B0E43}" type="pres">
      <dgm:prSet presAssocID="{D477CD8B-9717-C440-B9FE-338162960CD8}" presName="aSpace" presStyleCnt="0"/>
      <dgm:spPr>
        <a:scene3d>
          <a:camera prst="orthographicFront">
            <a:rot lat="0" lon="21596720" rev="10762672"/>
          </a:camera>
          <a:lightRig rig="threePt" dir="t"/>
        </a:scene3d>
        <a:sp3d/>
      </dgm:spPr>
    </dgm:pt>
    <dgm:pt modelId="{F2D767AC-3ADE-DE4B-AAF4-EDCCF7CF7C61}" type="pres">
      <dgm:prSet presAssocID="{79F0FC42-2E1B-4841-B25C-6ED92BD859D2}" presName="aNode" presStyleLbl="fgAcc1" presStyleIdx="1" presStyleCnt="5" custLinFactY="12986" custLinFactNeighborX="-7235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F7348F-9B2A-174A-ACEB-57130569A2ED}" type="pres">
      <dgm:prSet presAssocID="{79F0FC42-2E1B-4841-B25C-6ED92BD859D2}" presName="aSpace" presStyleCnt="0"/>
      <dgm:spPr>
        <a:scene3d>
          <a:camera prst="orthographicFront">
            <a:rot lat="0" lon="21596720" rev="10762672"/>
          </a:camera>
          <a:lightRig rig="threePt" dir="t"/>
        </a:scene3d>
        <a:sp3d/>
      </dgm:spPr>
    </dgm:pt>
    <dgm:pt modelId="{87EE568D-DAAA-944A-92A6-C4509D174247}" type="pres">
      <dgm:prSet presAssocID="{DF027BBA-C4FB-4842-B04E-58D296487BC9}" presName="aNode" presStyleLbl="fgAcc1" presStyleIdx="2" presStyleCnt="5" custLinFactY="17702" custLinFactNeighborX="-7235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8B951-C476-6142-B19C-30F5ABEB4604}" type="pres">
      <dgm:prSet presAssocID="{DF027BBA-C4FB-4842-B04E-58D296487BC9}" presName="aSpace" presStyleCnt="0"/>
      <dgm:spPr>
        <a:scene3d>
          <a:camera prst="orthographicFront">
            <a:rot lat="0" lon="21596720" rev="10762672"/>
          </a:camera>
          <a:lightRig rig="threePt" dir="t"/>
        </a:scene3d>
        <a:sp3d/>
      </dgm:spPr>
    </dgm:pt>
    <dgm:pt modelId="{505EF2A8-25BC-554B-96DC-9C06F099CBE4}" type="pres">
      <dgm:prSet presAssocID="{8FC9CABD-80F1-C542-9FD6-A4E5C059DC6F}" presName="aNode" presStyleLbl="fgAcc1" presStyleIdx="3" presStyleCnt="5" custLinFactY="22418" custLinFactNeighborX="-7235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7FAC7-8C53-A843-B62A-540AC99182F1}" type="pres">
      <dgm:prSet presAssocID="{8FC9CABD-80F1-C542-9FD6-A4E5C059DC6F}" presName="aSpace" presStyleCnt="0"/>
      <dgm:spPr>
        <a:scene3d>
          <a:camera prst="orthographicFront">
            <a:rot lat="0" lon="21596720" rev="10762672"/>
          </a:camera>
          <a:lightRig rig="threePt" dir="t"/>
        </a:scene3d>
        <a:sp3d/>
      </dgm:spPr>
    </dgm:pt>
    <dgm:pt modelId="{0DB0352D-9D78-3B49-B289-F34863B9E38B}" type="pres">
      <dgm:prSet presAssocID="{5F6729FF-9294-F344-ADFB-E59847FCD714}" presName="aNode" presStyleLbl="fgAcc1" presStyleIdx="4" presStyleCnt="5" custLinFactY="40158" custLinFactNeighborX="-7235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B7FB6-75D0-D848-A497-0C2979353A10}" type="pres">
      <dgm:prSet presAssocID="{5F6729FF-9294-F344-ADFB-E59847FCD714}" presName="aSpace" presStyleCnt="0"/>
      <dgm:spPr>
        <a:scene3d>
          <a:camera prst="orthographicFront">
            <a:rot lat="0" lon="21596720" rev="10762672"/>
          </a:camera>
          <a:lightRig rig="threePt" dir="t"/>
        </a:scene3d>
        <a:sp3d/>
      </dgm:spPr>
    </dgm:pt>
  </dgm:ptLst>
  <dgm:cxnLst>
    <dgm:cxn modelId="{AF706EB8-AA64-8446-949D-06ECFDFB1C11}" type="presOf" srcId="{8FC9CABD-80F1-C542-9FD6-A4E5C059DC6F}" destId="{505EF2A8-25BC-554B-96DC-9C06F099CBE4}" srcOrd="0" destOrd="0" presId="urn:microsoft.com/office/officeart/2005/8/layout/pyramid2"/>
    <dgm:cxn modelId="{97C9C59E-8CEA-7D4A-A7FC-DBBD12C73CEC}" srcId="{96422FC8-A907-5A4D-BAFA-11DF1C4FC257}" destId="{DF027BBA-C4FB-4842-B04E-58D296487BC9}" srcOrd="2" destOrd="0" parTransId="{3A2C8150-F2A5-9A4B-8F04-C036D8117AB7}" sibTransId="{960439FB-51D7-EE40-AE9E-9CF3A350700D}"/>
    <dgm:cxn modelId="{79760379-4181-C64D-896A-45D0E2E0A9CA}" srcId="{96422FC8-A907-5A4D-BAFA-11DF1C4FC257}" destId="{5F6729FF-9294-F344-ADFB-E59847FCD714}" srcOrd="4" destOrd="0" parTransId="{AA2C3F24-53ED-3D4E-94FC-0A0CE3E52727}" sibTransId="{D8DEC309-688A-7D4F-A950-B2BA094CBCE2}"/>
    <dgm:cxn modelId="{739CD603-E829-7E42-9773-A9D02851EB62}" type="presOf" srcId="{D477CD8B-9717-C440-B9FE-338162960CD8}" destId="{1F59ED64-10ED-E944-A43C-35BD6AB955BC}" srcOrd="0" destOrd="0" presId="urn:microsoft.com/office/officeart/2005/8/layout/pyramid2"/>
    <dgm:cxn modelId="{F409A858-F84B-4D4D-9EB8-49CCFD216B35}" srcId="{96422FC8-A907-5A4D-BAFA-11DF1C4FC257}" destId="{79F0FC42-2E1B-4841-B25C-6ED92BD859D2}" srcOrd="1" destOrd="0" parTransId="{D2BE99D9-BD80-A144-904F-E88162424295}" sibTransId="{5F400CD6-7EAE-9B40-9A5A-7F8C850718BC}"/>
    <dgm:cxn modelId="{9ECE0EF2-7C1F-B44B-A9DA-C179D2B7F797}" srcId="{96422FC8-A907-5A4D-BAFA-11DF1C4FC257}" destId="{8FC9CABD-80F1-C542-9FD6-A4E5C059DC6F}" srcOrd="3" destOrd="0" parTransId="{100EE38B-D97E-CD4A-8B46-4C3B35691F0C}" sibTransId="{067273AC-DDD3-E14D-A59D-7F4A911AE809}"/>
    <dgm:cxn modelId="{9D4A18B8-7563-694D-B667-F21F0A434E7A}" type="presOf" srcId="{79F0FC42-2E1B-4841-B25C-6ED92BD859D2}" destId="{F2D767AC-3ADE-DE4B-AAF4-EDCCF7CF7C61}" srcOrd="0" destOrd="0" presId="urn:microsoft.com/office/officeart/2005/8/layout/pyramid2"/>
    <dgm:cxn modelId="{C56A146F-F357-F447-ADB2-F52503612446}" type="presOf" srcId="{5F6729FF-9294-F344-ADFB-E59847FCD714}" destId="{0DB0352D-9D78-3B49-B289-F34863B9E38B}" srcOrd="0" destOrd="0" presId="urn:microsoft.com/office/officeart/2005/8/layout/pyramid2"/>
    <dgm:cxn modelId="{A7544793-9C4B-9D40-8D5D-8CFA9308B87D}" srcId="{96422FC8-A907-5A4D-BAFA-11DF1C4FC257}" destId="{D477CD8B-9717-C440-B9FE-338162960CD8}" srcOrd="0" destOrd="0" parTransId="{58533C40-C248-5946-A47C-5E849F51D416}" sibTransId="{56D6F15F-D08E-E64B-8A88-76BF1A517010}"/>
    <dgm:cxn modelId="{F47E9061-27E2-244D-92D7-F5C478ACF1E5}" type="presOf" srcId="{96422FC8-A907-5A4D-BAFA-11DF1C4FC257}" destId="{8B042C0D-3934-2C42-B7B7-D1FB5F8DE7D2}" srcOrd="0" destOrd="0" presId="urn:microsoft.com/office/officeart/2005/8/layout/pyramid2"/>
    <dgm:cxn modelId="{7809309B-6147-264B-8519-9D5437F33404}" type="presOf" srcId="{DF027BBA-C4FB-4842-B04E-58D296487BC9}" destId="{87EE568D-DAAA-944A-92A6-C4509D174247}" srcOrd="0" destOrd="0" presId="urn:microsoft.com/office/officeart/2005/8/layout/pyramid2"/>
    <dgm:cxn modelId="{1DE5CC6E-C353-9242-BBFE-3A79DAEF83E9}" type="presParOf" srcId="{8B042C0D-3934-2C42-B7B7-D1FB5F8DE7D2}" destId="{386860FB-B810-5342-AA84-503B9852C623}" srcOrd="0" destOrd="0" presId="urn:microsoft.com/office/officeart/2005/8/layout/pyramid2"/>
    <dgm:cxn modelId="{2EE95B2A-908A-4B49-A72D-0F9838EA3319}" type="presParOf" srcId="{8B042C0D-3934-2C42-B7B7-D1FB5F8DE7D2}" destId="{A0EA2299-2A96-A04B-AE4F-9E864D0564B5}" srcOrd="1" destOrd="0" presId="urn:microsoft.com/office/officeart/2005/8/layout/pyramid2"/>
    <dgm:cxn modelId="{B74417F0-9F61-E345-8697-99FF400252A0}" type="presParOf" srcId="{A0EA2299-2A96-A04B-AE4F-9E864D0564B5}" destId="{1F59ED64-10ED-E944-A43C-35BD6AB955BC}" srcOrd="0" destOrd="0" presId="urn:microsoft.com/office/officeart/2005/8/layout/pyramid2"/>
    <dgm:cxn modelId="{47B2049D-D009-CD46-B69E-A222E26FEA73}" type="presParOf" srcId="{A0EA2299-2A96-A04B-AE4F-9E864D0564B5}" destId="{64E0D606-81C4-9C4E-8F45-F2F11C8B0E43}" srcOrd="1" destOrd="0" presId="urn:microsoft.com/office/officeart/2005/8/layout/pyramid2"/>
    <dgm:cxn modelId="{6A4CEACF-2B6C-4443-A7CD-907D1D90941B}" type="presParOf" srcId="{A0EA2299-2A96-A04B-AE4F-9E864D0564B5}" destId="{F2D767AC-3ADE-DE4B-AAF4-EDCCF7CF7C61}" srcOrd="2" destOrd="0" presId="urn:microsoft.com/office/officeart/2005/8/layout/pyramid2"/>
    <dgm:cxn modelId="{4BC061C8-9AC1-4D43-8CFD-97D7612AA607}" type="presParOf" srcId="{A0EA2299-2A96-A04B-AE4F-9E864D0564B5}" destId="{53F7348F-9B2A-174A-ACEB-57130569A2ED}" srcOrd="3" destOrd="0" presId="urn:microsoft.com/office/officeart/2005/8/layout/pyramid2"/>
    <dgm:cxn modelId="{BCBA1172-0006-0548-A3F5-747281851959}" type="presParOf" srcId="{A0EA2299-2A96-A04B-AE4F-9E864D0564B5}" destId="{87EE568D-DAAA-944A-92A6-C4509D174247}" srcOrd="4" destOrd="0" presId="urn:microsoft.com/office/officeart/2005/8/layout/pyramid2"/>
    <dgm:cxn modelId="{AF628AE1-D690-6F45-B9EB-08A79F91BDF3}" type="presParOf" srcId="{A0EA2299-2A96-A04B-AE4F-9E864D0564B5}" destId="{FDE8B951-C476-6142-B19C-30F5ABEB4604}" srcOrd="5" destOrd="0" presId="urn:microsoft.com/office/officeart/2005/8/layout/pyramid2"/>
    <dgm:cxn modelId="{F99F8F6B-A792-D54D-8ADF-6C440543E2C5}" type="presParOf" srcId="{A0EA2299-2A96-A04B-AE4F-9E864D0564B5}" destId="{505EF2A8-25BC-554B-96DC-9C06F099CBE4}" srcOrd="6" destOrd="0" presId="urn:microsoft.com/office/officeart/2005/8/layout/pyramid2"/>
    <dgm:cxn modelId="{13CF4AAC-521B-8847-9A24-860D3B76E741}" type="presParOf" srcId="{A0EA2299-2A96-A04B-AE4F-9E864D0564B5}" destId="{AD47FAC7-8C53-A843-B62A-540AC99182F1}" srcOrd="7" destOrd="0" presId="urn:microsoft.com/office/officeart/2005/8/layout/pyramid2"/>
    <dgm:cxn modelId="{7D135D8D-7E8B-A648-AB07-5715A1718BC6}" type="presParOf" srcId="{A0EA2299-2A96-A04B-AE4F-9E864D0564B5}" destId="{0DB0352D-9D78-3B49-B289-F34863B9E38B}" srcOrd="8" destOrd="0" presId="urn:microsoft.com/office/officeart/2005/8/layout/pyramid2"/>
    <dgm:cxn modelId="{D30EB040-46CD-5248-B394-A3148ACEDEF8}" type="presParOf" srcId="{A0EA2299-2A96-A04B-AE4F-9E864D0564B5}" destId="{CEBB7FB6-75D0-D848-A497-0C2979353A10}" srcOrd="9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422FC8-A907-5A4D-BAFA-11DF1C4FC257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</dgm:pt>
    <dgm:pt modelId="{D477CD8B-9717-C440-B9FE-338162960CD8}">
      <dgm:prSet phldrT="[Text]"/>
      <dgm:spPr/>
      <dgm:t>
        <a:bodyPr/>
        <a:lstStyle/>
        <a:p>
          <a:r>
            <a:rPr lang="en-US" dirty="0" smtClean="0"/>
            <a:t>HAMBANÄRVINI ULATUV KAARIES</a:t>
          </a:r>
          <a:endParaRPr lang="en-US" dirty="0"/>
        </a:p>
      </dgm:t>
    </dgm:pt>
    <dgm:pt modelId="{58533C40-C248-5946-A47C-5E849F51D416}" type="parTrans" cxnId="{A7544793-9C4B-9D40-8D5D-8CFA9308B87D}">
      <dgm:prSet/>
      <dgm:spPr/>
      <dgm:t>
        <a:bodyPr/>
        <a:lstStyle/>
        <a:p>
          <a:endParaRPr lang="en-US"/>
        </a:p>
      </dgm:t>
    </dgm:pt>
    <dgm:pt modelId="{56D6F15F-D08E-E64B-8A88-76BF1A517010}" type="sibTrans" cxnId="{A7544793-9C4B-9D40-8D5D-8CFA9308B87D}">
      <dgm:prSet/>
      <dgm:spPr/>
      <dgm:t>
        <a:bodyPr/>
        <a:lstStyle/>
        <a:p>
          <a:endParaRPr lang="en-US"/>
        </a:p>
      </dgm:t>
    </dgm:pt>
    <dgm:pt modelId="{8FC9CABD-80F1-C542-9FD6-A4E5C059DC6F}">
      <dgm:prSet phldrT="[Text]"/>
      <dgm:spPr/>
      <dgm:t>
        <a:bodyPr/>
        <a:lstStyle/>
        <a:p>
          <a:r>
            <a:rPr lang="en-US" dirty="0" smtClean="0"/>
            <a:t>ABIVEHENDIGA NÄHTAV KAARIES</a:t>
          </a:r>
          <a:endParaRPr lang="en-US" dirty="0"/>
        </a:p>
      </dgm:t>
    </dgm:pt>
    <dgm:pt modelId="{100EE38B-D97E-CD4A-8B46-4C3B35691F0C}" type="parTrans" cxnId="{9ECE0EF2-7C1F-B44B-A9DA-C179D2B7F797}">
      <dgm:prSet/>
      <dgm:spPr/>
      <dgm:t>
        <a:bodyPr/>
        <a:lstStyle/>
        <a:p>
          <a:endParaRPr lang="en-US"/>
        </a:p>
      </dgm:t>
    </dgm:pt>
    <dgm:pt modelId="{067273AC-DDD3-E14D-A59D-7F4A911AE809}" type="sibTrans" cxnId="{9ECE0EF2-7C1F-B44B-A9DA-C179D2B7F797}">
      <dgm:prSet/>
      <dgm:spPr/>
      <dgm:t>
        <a:bodyPr/>
        <a:lstStyle/>
        <a:p>
          <a:endParaRPr lang="en-US"/>
        </a:p>
      </dgm:t>
    </dgm:pt>
    <dgm:pt modelId="{5F6729FF-9294-F344-ADFB-E59847FCD714}">
      <dgm:prSet phldrT="[Text]"/>
      <dgm:spPr/>
      <dgm:t>
        <a:bodyPr/>
        <a:lstStyle/>
        <a:p>
          <a:r>
            <a:rPr lang="en-US" dirty="0" smtClean="0"/>
            <a:t>ALGAV KAARIESEKAHJUSTUS</a:t>
          </a:r>
          <a:endParaRPr lang="en-US" dirty="0"/>
        </a:p>
      </dgm:t>
    </dgm:pt>
    <dgm:pt modelId="{AA2C3F24-53ED-3D4E-94FC-0A0CE3E52727}" type="parTrans" cxnId="{79760379-4181-C64D-896A-45D0E2E0A9CA}">
      <dgm:prSet/>
      <dgm:spPr/>
      <dgm:t>
        <a:bodyPr/>
        <a:lstStyle/>
        <a:p>
          <a:endParaRPr lang="en-US"/>
        </a:p>
      </dgm:t>
    </dgm:pt>
    <dgm:pt modelId="{D8DEC309-688A-7D4F-A950-B2BA094CBCE2}" type="sibTrans" cxnId="{79760379-4181-C64D-896A-45D0E2E0A9CA}">
      <dgm:prSet/>
      <dgm:spPr/>
      <dgm:t>
        <a:bodyPr/>
        <a:lstStyle/>
        <a:p>
          <a:endParaRPr lang="en-US"/>
        </a:p>
      </dgm:t>
    </dgm:pt>
    <dgm:pt modelId="{DF027BBA-C4FB-4842-B04E-58D296487BC9}">
      <dgm:prSet/>
      <dgm:spPr/>
      <dgm:t>
        <a:bodyPr/>
        <a:lstStyle/>
        <a:p>
          <a:r>
            <a:rPr lang="en-US" dirty="0" smtClean="0"/>
            <a:t>EMAILIKAARIES</a:t>
          </a:r>
          <a:endParaRPr lang="en-US" dirty="0"/>
        </a:p>
      </dgm:t>
    </dgm:pt>
    <dgm:pt modelId="{3A2C8150-F2A5-9A4B-8F04-C036D8117AB7}" type="parTrans" cxnId="{97C9C59E-8CEA-7D4A-A7FC-DBBD12C73CEC}">
      <dgm:prSet/>
      <dgm:spPr/>
      <dgm:t>
        <a:bodyPr/>
        <a:lstStyle/>
        <a:p>
          <a:endParaRPr lang="en-US"/>
        </a:p>
      </dgm:t>
    </dgm:pt>
    <dgm:pt modelId="{960439FB-51D7-EE40-AE9E-9CF3A350700D}" type="sibTrans" cxnId="{97C9C59E-8CEA-7D4A-A7FC-DBBD12C73CEC}">
      <dgm:prSet/>
      <dgm:spPr/>
      <dgm:t>
        <a:bodyPr/>
        <a:lstStyle/>
        <a:p>
          <a:endParaRPr lang="en-US"/>
        </a:p>
      </dgm:t>
    </dgm:pt>
    <dgm:pt modelId="{79F0FC42-2E1B-4841-B25C-6ED92BD859D2}">
      <dgm:prSet/>
      <dgm:spPr/>
      <dgm:t>
        <a:bodyPr/>
        <a:lstStyle/>
        <a:p>
          <a:r>
            <a:rPr lang="en-US" dirty="0" smtClean="0"/>
            <a:t>DENTIINIKAARIES</a:t>
          </a:r>
          <a:endParaRPr lang="en-US" dirty="0"/>
        </a:p>
      </dgm:t>
    </dgm:pt>
    <dgm:pt modelId="{D2BE99D9-BD80-A144-904F-E88162424295}" type="parTrans" cxnId="{F409A858-F84B-4D4D-9EB8-49CCFD216B35}">
      <dgm:prSet/>
      <dgm:spPr/>
      <dgm:t>
        <a:bodyPr/>
        <a:lstStyle/>
        <a:p>
          <a:endParaRPr lang="en-US"/>
        </a:p>
      </dgm:t>
    </dgm:pt>
    <dgm:pt modelId="{5F400CD6-7EAE-9B40-9A5A-7F8C850718BC}" type="sibTrans" cxnId="{F409A858-F84B-4D4D-9EB8-49CCFD216B35}">
      <dgm:prSet/>
      <dgm:spPr/>
      <dgm:t>
        <a:bodyPr/>
        <a:lstStyle/>
        <a:p>
          <a:endParaRPr lang="en-US"/>
        </a:p>
      </dgm:t>
    </dgm:pt>
    <dgm:pt modelId="{8B042C0D-3934-2C42-B7B7-D1FB5F8DE7D2}" type="pres">
      <dgm:prSet presAssocID="{96422FC8-A907-5A4D-BAFA-11DF1C4FC257}" presName="compositeShape" presStyleCnt="0">
        <dgm:presLayoutVars>
          <dgm:dir/>
          <dgm:resizeHandles/>
        </dgm:presLayoutVars>
      </dgm:prSet>
      <dgm:spPr/>
    </dgm:pt>
    <dgm:pt modelId="{386860FB-B810-5342-AA84-503B9852C623}" type="pres">
      <dgm:prSet presAssocID="{96422FC8-A907-5A4D-BAFA-11DF1C4FC257}" presName="pyramid" presStyleLbl="node1" presStyleIdx="0" presStyleCnt="1" custScaleX="123200"/>
      <dgm:spPr>
        <a:gradFill flip="none" rotWithShape="1">
          <a:gsLst>
            <a:gs pos="20000">
              <a:srgbClr val="FF0000"/>
            </a:gs>
            <a:gs pos="81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3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b="100000"/>
          </a:path>
          <a:tileRect t="-100000" r="-100000"/>
        </a:gradFill>
      </dgm:spPr>
    </dgm:pt>
    <dgm:pt modelId="{A0EA2299-2A96-A04B-AE4F-9E864D0564B5}" type="pres">
      <dgm:prSet presAssocID="{96422FC8-A907-5A4D-BAFA-11DF1C4FC257}" presName="theList" presStyleCnt="0"/>
      <dgm:spPr/>
    </dgm:pt>
    <dgm:pt modelId="{1F59ED64-10ED-E944-A43C-35BD6AB955BC}" type="pres">
      <dgm:prSet presAssocID="{D477CD8B-9717-C440-B9FE-338162960CD8}" presName="aNode" presStyleLbl="fgAcc1" presStyleIdx="0" presStyleCnt="5" custLinFactNeighborX="-72353" custLinFactNeighborY="619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E0D606-81C4-9C4E-8F45-F2F11C8B0E43}" type="pres">
      <dgm:prSet presAssocID="{D477CD8B-9717-C440-B9FE-338162960CD8}" presName="aSpace" presStyleCnt="0"/>
      <dgm:spPr/>
    </dgm:pt>
    <dgm:pt modelId="{F2D767AC-3ADE-DE4B-AAF4-EDCCF7CF7C61}" type="pres">
      <dgm:prSet presAssocID="{79F0FC42-2E1B-4841-B25C-6ED92BD859D2}" presName="aNode" presStyleLbl="fgAcc1" presStyleIdx="1" presStyleCnt="5" custLinFactY="12986" custLinFactNeighborX="-7235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F7348F-9B2A-174A-ACEB-57130569A2ED}" type="pres">
      <dgm:prSet presAssocID="{79F0FC42-2E1B-4841-B25C-6ED92BD859D2}" presName="aSpace" presStyleCnt="0"/>
      <dgm:spPr/>
    </dgm:pt>
    <dgm:pt modelId="{87EE568D-DAAA-944A-92A6-C4509D174247}" type="pres">
      <dgm:prSet presAssocID="{DF027BBA-C4FB-4842-B04E-58D296487BC9}" presName="aNode" presStyleLbl="fgAcc1" presStyleIdx="2" presStyleCnt="5" custLinFactY="17702" custLinFactNeighborX="-7235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8B951-C476-6142-B19C-30F5ABEB4604}" type="pres">
      <dgm:prSet presAssocID="{DF027BBA-C4FB-4842-B04E-58D296487BC9}" presName="aSpace" presStyleCnt="0"/>
      <dgm:spPr/>
    </dgm:pt>
    <dgm:pt modelId="{505EF2A8-25BC-554B-96DC-9C06F099CBE4}" type="pres">
      <dgm:prSet presAssocID="{8FC9CABD-80F1-C542-9FD6-A4E5C059DC6F}" presName="aNode" presStyleLbl="fgAcc1" presStyleIdx="3" presStyleCnt="5" custLinFactY="22418" custLinFactNeighborX="-7235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7FAC7-8C53-A843-B62A-540AC99182F1}" type="pres">
      <dgm:prSet presAssocID="{8FC9CABD-80F1-C542-9FD6-A4E5C059DC6F}" presName="aSpace" presStyleCnt="0"/>
      <dgm:spPr/>
    </dgm:pt>
    <dgm:pt modelId="{0DB0352D-9D78-3B49-B289-F34863B9E38B}" type="pres">
      <dgm:prSet presAssocID="{5F6729FF-9294-F344-ADFB-E59847FCD714}" presName="aNode" presStyleLbl="fgAcc1" presStyleIdx="4" presStyleCnt="5" custLinFactY="40158" custLinFactNeighborX="-7235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B7FB6-75D0-D848-A497-0C2979353A10}" type="pres">
      <dgm:prSet presAssocID="{5F6729FF-9294-F344-ADFB-E59847FCD714}" presName="aSpace" presStyleCnt="0"/>
      <dgm:spPr/>
    </dgm:pt>
  </dgm:ptLst>
  <dgm:cxnLst>
    <dgm:cxn modelId="{97C9C59E-8CEA-7D4A-A7FC-DBBD12C73CEC}" srcId="{96422FC8-A907-5A4D-BAFA-11DF1C4FC257}" destId="{DF027BBA-C4FB-4842-B04E-58D296487BC9}" srcOrd="2" destOrd="0" parTransId="{3A2C8150-F2A5-9A4B-8F04-C036D8117AB7}" sibTransId="{960439FB-51D7-EE40-AE9E-9CF3A350700D}"/>
    <dgm:cxn modelId="{79760379-4181-C64D-896A-45D0E2E0A9CA}" srcId="{96422FC8-A907-5A4D-BAFA-11DF1C4FC257}" destId="{5F6729FF-9294-F344-ADFB-E59847FCD714}" srcOrd="4" destOrd="0" parTransId="{AA2C3F24-53ED-3D4E-94FC-0A0CE3E52727}" sibTransId="{D8DEC309-688A-7D4F-A950-B2BA094CBCE2}"/>
    <dgm:cxn modelId="{1FA052D2-B2F3-FB44-A4FA-19F7B22C27E3}" type="presOf" srcId="{D477CD8B-9717-C440-B9FE-338162960CD8}" destId="{1F59ED64-10ED-E944-A43C-35BD6AB955BC}" srcOrd="0" destOrd="0" presId="urn:microsoft.com/office/officeart/2005/8/layout/pyramid2"/>
    <dgm:cxn modelId="{FAACF945-B208-BB40-AF18-B3BDCED3EACE}" type="presOf" srcId="{79F0FC42-2E1B-4841-B25C-6ED92BD859D2}" destId="{F2D767AC-3ADE-DE4B-AAF4-EDCCF7CF7C61}" srcOrd="0" destOrd="0" presId="urn:microsoft.com/office/officeart/2005/8/layout/pyramid2"/>
    <dgm:cxn modelId="{18365AE2-5515-CA41-A868-FB2D41D254E7}" type="presOf" srcId="{96422FC8-A907-5A4D-BAFA-11DF1C4FC257}" destId="{8B042C0D-3934-2C42-B7B7-D1FB5F8DE7D2}" srcOrd="0" destOrd="0" presId="urn:microsoft.com/office/officeart/2005/8/layout/pyramid2"/>
    <dgm:cxn modelId="{F409A858-F84B-4D4D-9EB8-49CCFD216B35}" srcId="{96422FC8-A907-5A4D-BAFA-11DF1C4FC257}" destId="{79F0FC42-2E1B-4841-B25C-6ED92BD859D2}" srcOrd="1" destOrd="0" parTransId="{D2BE99D9-BD80-A144-904F-E88162424295}" sibTransId="{5F400CD6-7EAE-9B40-9A5A-7F8C850718BC}"/>
    <dgm:cxn modelId="{9ECE0EF2-7C1F-B44B-A9DA-C179D2B7F797}" srcId="{96422FC8-A907-5A4D-BAFA-11DF1C4FC257}" destId="{8FC9CABD-80F1-C542-9FD6-A4E5C059DC6F}" srcOrd="3" destOrd="0" parTransId="{100EE38B-D97E-CD4A-8B46-4C3B35691F0C}" sibTransId="{067273AC-DDD3-E14D-A59D-7F4A911AE809}"/>
    <dgm:cxn modelId="{A7544793-9C4B-9D40-8D5D-8CFA9308B87D}" srcId="{96422FC8-A907-5A4D-BAFA-11DF1C4FC257}" destId="{D477CD8B-9717-C440-B9FE-338162960CD8}" srcOrd="0" destOrd="0" parTransId="{58533C40-C248-5946-A47C-5E849F51D416}" sibTransId="{56D6F15F-D08E-E64B-8A88-76BF1A517010}"/>
    <dgm:cxn modelId="{20A16DAA-B87F-8545-97B9-6C25AAD861F4}" type="presOf" srcId="{8FC9CABD-80F1-C542-9FD6-A4E5C059DC6F}" destId="{505EF2A8-25BC-554B-96DC-9C06F099CBE4}" srcOrd="0" destOrd="0" presId="urn:microsoft.com/office/officeart/2005/8/layout/pyramid2"/>
    <dgm:cxn modelId="{9364F337-715D-7644-BE2A-A14A82CC7E7A}" type="presOf" srcId="{DF027BBA-C4FB-4842-B04E-58D296487BC9}" destId="{87EE568D-DAAA-944A-92A6-C4509D174247}" srcOrd="0" destOrd="0" presId="urn:microsoft.com/office/officeart/2005/8/layout/pyramid2"/>
    <dgm:cxn modelId="{B5A298F3-1AF3-FE41-8A1D-FFF08124B2A8}" type="presOf" srcId="{5F6729FF-9294-F344-ADFB-E59847FCD714}" destId="{0DB0352D-9D78-3B49-B289-F34863B9E38B}" srcOrd="0" destOrd="0" presId="urn:microsoft.com/office/officeart/2005/8/layout/pyramid2"/>
    <dgm:cxn modelId="{DDE74C51-F9F7-7542-A237-E10E74070A92}" type="presParOf" srcId="{8B042C0D-3934-2C42-B7B7-D1FB5F8DE7D2}" destId="{386860FB-B810-5342-AA84-503B9852C623}" srcOrd="0" destOrd="0" presId="urn:microsoft.com/office/officeart/2005/8/layout/pyramid2"/>
    <dgm:cxn modelId="{2789A8F0-D849-D748-B925-B92228D28C5A}" type="presParOf" srcId="{8B042C0D-3934-2C42-B7B7-D1FB5F8DE7D2}" destId="{A0EA2299-2A96-A04B-AE4F-9E864D0564B5}" srcOrd="1" destOrd="0" presId="urn:microsoft.com/office/officeart/2005/8/layout/pyramid2"/>
    <dgm:cxn modelId="{F3F70130-1EA3-EF4F-8C36-2C0A79666463}" type="presParOf" srcId="{A0EA2299-2A96-A04B-AE4F-9E864D0564B5}" destId="{1F59ED64-10ED-E944-A43C-35BD6AB955BC}" srcOrd="0" destOrd="0" presId="urn:microsoft.com/office/officeart/2005/8/layout/pyramid2"/>
    <dgm:cxn modelId="{C2BA9FC5-1E9C-C74D-9885-84DD57AEDB0C}" type="presParOf" srcId="{A0EA2299-2A96-A04B-AE4F-9E864D0564B5}" destId="{64E0D606-81C4-9C4E-8F45-F2F11C8B0E43}" srcOrd="1" destOrd="0" presId="urn:microsoft.com/office/officeart/2005/8/layout/pyramid2"/>
    <dgm:cxn modelId="{1DE5A182-2937-8745-9E82-80B776D702E5}" type="presParOf" srcId="{A0EA2299-2A96-A04B-AE4F-9E864D0564B5}" destId="{F2D767AC-3ADE-DE4B-AAF4-EDCCF7CF7C61}" srcOrd="2" destOrd="0" presId="urn:microsoft.com/office/officeart/2005/8/layout/pyramid2"/>
    <dgm:cxn modelId="{240EF8CE-AFD6-4A4D-86B2-11F3A34BF936}" type="presParOf" srcId="{A0EA2299-2A96-A04B-AE4F-9E864D0564B5}" destId="{53F7348F-9B2A-174A-ACEB-57130569A2ED}" srcOrd="3" destOrd="0" presId="urn:microsoft.com/office/officeart/2005/8/layout/pyramid2"/>
    <dgm:cxn modelId="{9A2B4BCF-9476-B14F-AB35-40965D80EE27}" type="presParOf" srcId="{A0EA2299-2A96-A04B-AE4F-9E864D0564B5}" destId="{87EE568D-DAAA-944A-92A6-C4509D174247}" srcOrd="4" destOrd="0" presId="urn:microsoft.com/office/officeart/2005/8/layout/pyramid2"/>
    <dgm:cxn modelId="{7A2F0984-8F96-424F-8614-BD96C52F3FCD}" type="presParOf" srcId="{A0EA2299-2A96-A04B-AE4F-9E864D0564B5}" destId="{FDE8B951-C476-6142-B19C-30F5ABEB4604}" srcOrd="5" destOrd="0" presId="urn:microsoft.com/office/officeart/2005/8/layout/pyramid2"/>
    <dgm:cxn modelId="{E2DBCA1B-1A26-1F42-BDE7-A141C5618BF2}" type="presParOf" srcId="{A0EA2299-2A96-A04B-AE4F-9E864D0564B5}" destId="{505EF2A8-25BC-554B-96DC-9C06F099CBE4}" srcOrd="6" destOrd="0" presId="urn:microsoft.com/office/officeart/2005/8/layout/pyramid2"/>
    <dgm:cxn modelId="{9A132259-DE8A-E244-A625-D26AA6D068E4}" type="presParOf" srcId="{A0EA2299-2A96-A04B-AE4F-9E864D0564B5}" destId="{AD47FAC7-8C53-A843-B62A-540AC99182F1}" srcOrd="7" destOrd="0" presId="urn:microsoft.com/office/officeart/2005/8/layout/pyramid2"/>
    <dgm:cxn modelId="{FA1716E7-2294-CD42-BA79-8E4AFF4461D0}" type="presParOf" srcId="{A0EA2299-2A96-A04B-AE4F-9E864D0564B5}" destId="{0DB0352D-9D78-3B49-B289-F34863B9E38B}" srcOrd="8" destOrd="0" presId="urn:microsoft.com/office/officeart/2005/8/layout/pyramid2"/>
    <dgm:cxn modelId="{4E0CFE0C-1576-024C-8A88-8E0AC4AD953D}" type="presParOf" srcId="{A0EA2299-2A96-A04B-AE4F-9E864D0564B5}" destId="{CEBB7FB6-75D0-D848-A497-0C2979353A10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56027-313C-774A-BBA8-A74C66B7D0E0}">
      <dsp:nvSpPr>
        <dsp:cNvPr id="0" name=""/>
        <dsp:cNvSpPr/>
      </dsp:nvSpPr>
      <dsp:spPr>
        <a:xfrm>
          <a:off x="0" y="0"/>
          <a:ext cx="9144000" cy="5440361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4222325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3600" kern="1200" dirty="0" smtClean="0"/>
            <a:t>kogu rahvastikku haarav multidistsiplinaarne tervisedendustegevus</a:t>
          </a:r>
        </a:p>
      </dsp:txBody>
      <dsp:txXfrm>
        <a:off x="135441" y="135441"/>
        <a:ext cx="8873118" cy="5169479"/>
      </dsp:txXfrm>
    </dsp:sp>
    <dsp:sp modelId="{AA1E03F8-3125-7142-9611-517E828ADB2B}">
      <dsp:nvSpPr>
        <dsp:cNvPr id="0" name=""/>
        <dsp:cNvSpPr/>
      </dsp:nvSpPr>
      <dsp:spPr>
        <a:xfrm>
          <a:off x="152400" y="1600187"/>
          <a:ext cx="3046474" cy="1582710"/>
        </a:xfrm>
        <a:prstGeom prst="roundRect">
          <a:avLst>
            <a:gd name="adj" fmla="val 10500"/>
          </a:avLst>
        </a:prstGeom>
        <a:solidFill>
          <a:schemeClr val="tx2">
            <a:lumMod val="25000"/>
            <a:lumOff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800" kern="1200" dirty="0" smtClean="0"/>
            <a:t>elukeskkond</a:t>
          </a:r>
          <a:endParaRPr lang="en-US" sz="1800" kern="1200" dirty="0"/>
        </a:p>
      </dsp:txBody>
      <dsp:txXfrm>
        <a:off x="201074" y="1648861"/>
        <a:ext cx="2949126" cy="1485362"/>
      </dsp:txXfrm>
    </dsp:sp>
    <dsp:sp modelId="{CB416CB2-2150-5640-A363-84123AEF074E}">
      <dsp:nvSpPr>
        <dsp:cNvPr id="0" name=""/>
        <dsp:cNvSpPr/>
      </dsp:nvSpPr>
      <dsp:spPr>
        <a:xfrm>
          <a:off x="44716" y="3428973"/>
          <a:ext cx="3155681" cy="1517360"/>
        </a:xfrm>
        <a:prstGeom prst="roundRect">
          <a:avLst>
            <a:gd name="adj" fmla="val 10500"/>
          </a:avLst>
        </a:prstGeom>
        <a:solidFill>
          <a:schemeClr val="tx2">
            <a:lumMod val="25000"/>
            <a:lumOff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800" kern="1200" dirty="0" smtClean="0"/>
            <a:t>inimeste terviseteadlikkus</a:t>
          </a:r>
          <a:endParaRPr lang="en-US" sz="1800" kern="1200" dirty="0"/>
        </a:p>
      </dsp:txBody>
      <dsp:txXfrm>
        <a:off x="91380" y="3475637"/>
        <a:ext cx="3062353" cy="1424032"/>
      </dsp:txXfrm>
    </dsp:sp>
    <dsp:sp modelId="{2B583159-E672-C243-A5A9-C21E61A4B3E2}">
      <dsp:nvSpPr>
        <dsp:cNvPr id="0" name=""/>
        <dsp:cNvSpPr/>
      </dsp:nvSpPr>
      <dsp:spPr>
        <a:xfrm>
          <a:off x="3352808" y="2720189"/>
          <a:ext cx="5650358" cy="2164953"/>
        </a:xfrm>
        <a:prstGeom prst="roundRect">
          <a:avLst>
            <a:gd name="adj" fmla="val 10500"/>
          </a:avLst>
        </a:prstGeom>
        <a:solidFill>
          <a:srgbClr val="008000">
            <a:alpha val="55000"/>
          </a:srgbClr>
        </a:solidFill>
        <a:ln>
          <a:noFill/>
        </a:ln>
        <a:effectLst>
          <a:innerShdw blurRad="63500" dist="50800" dir="13500000">
            <a:srgbClr val="000000">
              <a:alpha val="50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2418241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t-EE" sz="280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2800" kern="1200" dirty="0" smtClean="0"/>
            <a:t>algstaadiumis kaariesekahjustusi peatav konservatiivne ravi</a:t>
          </a:r>
          <a:endParaRPr lang="en-US" sz="2800" kern="1200" dirty="0"/>
        </a:p>
      </dsp:txBody>
      <dsp:txXfrm>
        <a:off x="3419388" y="2786769"/>
        <a:ext cx="5517198" cy="2031793"/>
      </dsp:txXfrm>
    </dsp:sp>
    <dsp:sp modelId="{73906B8D-AADC-B445-83CF-FD1E558F2AB8}">
      <dsp:nvSpPr>
        <dsp:cNvPr id="0" name=""/>
        <dsp:cNvSpPr/>
      </dsp:nvSpPr>
      <dsp:spPr>
        <a:xfrm>
          <a:off x="5979620" y="4267209"/>
          <a:ext cx="2611918" cy="456859"/>
        </a:xfrm>
        <a:prstGeom prst="roundRect">
          <a:avLst>
            <a:gd name="adj" fmla="val 10500"/>
          </a:avLst>
        </a:prstGeom>
        <a:solidFill>
          <a:srgbClr val="FF0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800" kern="1200" dirty="0" smtClean="0"/>
            <a:t>restauratiivne ravi</a:t>
          </a:r>
          <a:endParaRPr lang="en-US" sz="1800" kern="1200" dirty="0"/>
        </a:p>
      </dsp:txBody>
      <dsp:txXfrm>
        <a:off x="5993670" y="4281259"/>
        <a:ext cx="2583818" cy="428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56027-313C-774A-BBA8-A74C66B7D0E0}">
      <dsp:nvSpPr>
        <dsp:cNvPr id="0" name=""/>
        <dsp:cNvSpPr/>
      </dsp:nvSpPr>
      <dsp:spPr>
        <a:xfrm>
          <a:off x="0" y="0"/>
          <a:ext cx="3962400" cy="1721643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1336186" numCol="1" spcCol="1270" anchor="t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200" kern="1200" dirty="0" smtClean="0"/>
            <a:t>kogu rahvastikku haarav multidistsiplinaarne tervisedendustegevus</a:t>
          </a:r>
        </a:p>
      </dsp:txBody>
      <dsp:txXfrm>
        <a:off x="42861" y="42861"/>
        <a:ext cx="3876678" cy="1635921"/>
      </dsp:txXfrm>
    </dsp:sp>
    <dsp:sp modelId="{AA1E03F8-3125-7142-9611-517E828ADB2B}">
      <dsp:nvSpPr>
        <dsp:cNvPr id="0" name=""/>
        <dsp:cNvSpPr/>
      </dsp:nvSpPr>
      <dsp:spPr>
        <a:xfrm>
          <a:off x="66040" y="522421"/>
          <a:ext cx="1320138" cy="500860"/>
        </a:xfrm>
        <a:prstGeom prst="roundRect">
          <a:avLst>
            <a:gd name="adj" fmla="val 10500"/>
          </a:avLst>
        </a:prstGeom>
        <a:solidFill>
          <a:schemeClr val="tx2">
            <a:lumMod val="25000"/>
            <a:lumOff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000" kern="1200" dirty="0" smtClean="0"/>
            <a:t>elukeskkond</a:t>
          </a:r>
          <a:endParaRPr lang="en-US" sz="1000" kern="1200" dirty="0"/>
        </a:p>
      </dsp:txBody>
      <dsp:txXfrm>
        <a:off x="81443" y="537824"/>
        <a:ext cx="1289332" cy="470054"/>
      </dsp:txXfrm>
    </dsp:sp>
    <dsp:sp modelId="{CB416CB2-2150-5640-A363-84123AEF074E}">
      <dsp:nvSpPr>
        <dsp:cNvPr id="0" name=""/>
        <dsp:cNvSpPr/>
      </dsp:nvSpPr>
      <dsp:spPr>
        <a:xfrm>
          <a:off x="19377" y="1117185"/>
          <a:ext cx="1367461" cy="480180"/>
        </a:xfrm>
        <a:prstGeom prst="roundRect">
          <a:avLst>
            <a:gd name="adj" fmla="val 10500"/>
          </a:avLst>
        </a:prstGeom>
        <a:solidFill>
          <a:schemeClr val="tx2">
            <a:lumMod val="25000"/>
            <a:lumOff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000" kern="1200" dirty="0" smtClean="0"/>
            <a:t>inimeste terviseteadlikkus</a:t>
          </a:r>
          <a:endParaRPr lang="en-US" sz="1000" kern="1200" dirty="0"/>
        </a:p>
      </dsp:txBody>
      <dsp:txXfrm>
        <a:off x="34144" y="1131952"/>
        <a:ext cx="1337927" cy="450646"/>
      </dsp:txXfrm>
    </dsp:sp>
    <dsp:sp modelId="{2B583159-E672-C243-A5A9-C21E61A4B3E2}">
      <dsp:nvSpPr>
        <dsp:cNvPr id="0" name=""/>
        <dsp:cNvSpPr/>
      </dsp:nvSpPr>
      <dsp:spPr>
        <a:xfrm>
          <a:off x="1452883" y="860824"/>
          <a:ext cx="2448488" cy="685115"/>
        </a:xfrm>
        <a:prstGeom prst="roundRect">
          <a:avLst>
            <a:gd name="adj" fmla="val 10500"/>
          </a:avLst>
        </a:prstGeom>
        <a:solidFill>
          <a:srgbClr val="008000">
            <a:alpha val="55000"/>
          </a:srgbClr>
        </a:solidFill>
        <a:ln>
          <a:noFill/>
        </a:ln>
        <a:effectLst>
          <a:innerShdw blurRad="63500" dist="50800" dir="13500000">
            <a:srgbClr val="000000">
              <a:alpha val="50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76527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200" kern="1200" dirty="0" smtClean="0"/>
            <a:t>algstaadiumis kaariesekahjustusi peatav konservatiivne ravi</a:t>
          </a:r>
          <a:endParaRPr lang="en-US" sz="1200" kern="1200" dirty="0"/>
        </a:p>
      </dsp:txBody>
      <dsp:txXfrm>
        <a:off x="1473953" y="881894"/>
        <a:ext cx="2406348" cy="642975"/>
      </dsp:txXfrm>
    </dsp:sp>
    <dsp:sp modelId="{73906B8D-AADC-B445-83CF-FD1E558F2AB8}">
      <dsp:nvSpPr>
        <dsp:cNvPr id="0" name=""/>
        <dsp:cNvSpPr/>
      </dsp:nvSpPr>
      <dsp:spPr>
        <a:xfrm>
          <a:off x="2591168" y="1350390"/>
          <a:ext cx="1131831" cy="144576"/>
        </a:xfrm>
        <a:prstGeom prst="roundRect">
          <a:avLst>
            <a:gd name="adj" fmla="val 10500"/>
          </a:avLst>
        </a:prstGeom>
        <a:solidFill>
          <a:srgbClr val="FF0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800" kern="1200" dirty="0" smtClean="0"/>
            <a:t>restauratiivne ravi</a:t>
          </a:r>
          <a:endParaRPr lang="en-US" sz="800" kern="1200" dirty="0"/>
        </a:p>
      </dsp:txBody>
      <dsp:txXfrm>
        <a:off x="2595614" y="1354836"/>
        <a:ext cx="1122939" cy="135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860FB-B810-5342-AA84-503B9852C623}">
      <dsp:nvSpPr>
        <dsp:cNvPr id="0" name=""/>
        <dsp:cNvSpPr/>
      </dsp:nvSpPr>
      <dsp:spPr>
        <a:xfrm>
          <a:off x="475907" y="0"/>
          <a:ext cx="2724746" cy="2211645"/>
        </a:xfrm>
        <a:prstGeom prst="triangle">
          <a:avLst/>
        </a:prstGeom>
        <a:solidFill>
          <a:srgbClr val="FF0000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21596720" rev="10762672"/>
          </a:camera>
          <a:lightRig rig="threePt" dir="t"/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59ED64-10ED-E944-A43C-35BD6AB955BC}">
      <dsp:nvSpPr>
        <dsp:cNvPr id="0" name=""/>
        <dsp:cNvSpPr/>
      </dsp:nvSpPr>
      <dsp:spPr>
        <a:xfrm>
          <a:off x="798156" y="245738"/>
          <a:ext cx="1437569" cy="3144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1596720" rev="10762672"/>
          </a:camera>
          <a:lightRig rig="threeP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  <a:flatTx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ALGAV KAARIESEKAHJUSTUS </a:t>
          </a:r>
          <a:endParaRPr lang="en-US" sz="700" kern="1200" dirty="0"/>
        </a:p>
      </dsp:txBody>
      <dsp:txXfrm>
        <a:off x="813507" y="261089"/>
        <a:ext cx="1406867" cy="283766"/>
      </dsp:txXfrm>
    </dsp:sp>
    <dsp:sp modelId="{F2D767AC-3ADE-DE4B-AAF4-EDCCF7CF7C61}">
      <dsp:nvSpPr>
        <dsp:cNvPr id="0" name=""/>
        <dsp:cNvSpPr/>
      </dsp:nvSpPr>
      <dsp:spPr>
        <a:xfrm>
          <a:off x="798156" y="655302"/>
          <a:ext cx="1437569" cy="3144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1596720" rev="10762672"/>
          </a:camera>
          <a:lightRig rig="threeP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  <a:flatTx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ABIVEHENDIGA NÄHTAV KAARIES</a:t>
          </a:r>
          <a:endParaRPr lang="en-US" sz="700" kern="1200" dirty="0"/>
        </a:p>
      </dsp:txBody>
      <dsp:txXfrm>
        <a:off x="813507" y="670653"/>
        <a:ext cx="1406867" cy="283766"/>
      </dsp:txXfrm>
    </dsp:sp>
    <dsp:sp modelId="{87EE568D-DAAA-944A-92A6-C4509D174247}">
      <dsp:nvSpPr>
        <dsp:cNvPr id="0" name=""/>
        <dsp:cNvSpPr/>
      </dsp:nvSpPr>
      <dsp:spPr>
        <a:xfrm>
          <a:off x="798156" y="1023909"/>
          <a:ext cx="1437569" cy="3144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1596720" rev="10762672"/>
          </a:camera>
          <a:lightRig rig="threeP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  <a:flatTx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EMAILIKAARIES</a:t>
          </a:r>
          <a:endParaRPr lang="en-US" sz="700" kern="1200" dirty="0"/>
        </a:p>
      </dsp:txBody>
      <dsp:txXfrm>
        <a:off x="813507" y="1039260"/>
        <a:ext cx="1406867" cy="283766"/>
      </dsp:txXfrm>
    </dsp:sp>
    <dsp:sp modelId="{505EF2A8-25BC-554B-96DC-9C06F099CBE4}">
      <dsp:nvSpPr>
        <dsp:cNvPr id="0" name=""/>
        <dsp:cNvSpPr/>
      </dsp:nvSpPr>
      <dsp:spPr>
        <a:xfrm>
          <a:off x="798156" y="1392516"/>
          <a:ext cx="1437569" cy="3144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1596720" rev="10762672"/>
          </a:camera>
          <a:lightRig rig="threeP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  <a:flatTx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 DENTIINIKAARIES</a:t>
          </a:r>
          <a:endParaRPr lang="en-US" sz="700" kern="1200" dirty="0"/>
        </a:p>
      </dsp:txBody>
      <dsp:txXfrm>
        <a:off x="813507" y="1407867"/>
        <a:ext cx="1406867" cy="283766"/>
      </dsp:txXfrm>
    </dsp:sp>
    <dsp:sp modelId="{0DB0352D-9D78-3B49-B289-F34863B9E38B}">
      <dsp:nvSpPr>
        <dsp:cNvPr id="0" name=""/>
        <dsp:cNvSpPr/>
      </dsp:nvSpPr>
      <dsp:spPr>
        <a:xfrm>
          <a:off x="798156" y="1802080"/>
          <a:ext cx="1437569" cy="3144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1596720" rev="10762672"/>
          </a:camera>
          <a:lightRig rig="threeP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  <a:flatTx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HAMBA NÄRVINI ULATUV KAARIES</a:t>
          </a:r>
          <a:endParaRPr lang="en-US" sz="700" kern="1200" dirty="0"/>
        </a:p>
      </dsp:txBody>
      <dsp:txXfrm>
        <a:off x="813507" y="1817431"/>
        <a:ext cx="1406867" cy="2837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860FB-B810-5342-AA84-503B9852C623}">
      <dsp:nvSpPr>
        <dsp:cNvPr id="0" name=""/>
        <dsp:cNvSpPr/>
      </dsp:nvSpPr>
      <dsp:spPr>
        <a:xfrm>
          <a:off x="1664969" y="0"/>
          <a:ext cx="4693919" cy="3810000"/>
        </a:xfrm>
        <a:prstGeom prst="triangle">
          <a:avLst/>
        </a:prstGeom>
        <a:gradFill flip="none" rotWithShape="1">
          <a:gsLst>
            <a:gs pos="20000">
              <a:srgbClr val="FF0000"/>
            </a:gs>
            <a:gs pos="81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3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59ED64-10ED-E944-A43C-35BD6AB955BC}">
      <dsp:nvSpPr>
        <dsp:cNvPr id="0" name=""/>
        <dsp:cNvSpPr/>
      </dsp:nvSpPr>
      <dsp:spPr>
        <a:xfrm>
          <a:off x="2220107" y="423334"/>
          <a:ext cx="2476500" cy="541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HAMBANÄRVINI ULATUV KAARIES</a:t>
          </a:r>
          <a:endParaRPr lang="en-US" sz="1300" kern="1200" dirty="0"/>
        </a:p>
      </dsp:txBody>
      <dsp:txXfrm>
        <a:off x="2246552" y="449779"/>
        <a:ext cx="2423610" cy="488844"/>
      </dsp:txXfrm>
    </dsp:sp>
    <dsp:sp modelId="{F2D767AC-3ADE-DE4B-AAF4-EDCCF7CF7C61}">
      <dsp:nvSpPr>
        <dsp:cNvPr id="0" name=""/>
        <dsp:cNvSpPr/>
      </dsp:nvSpPr>
      <dsp:spPr>
        <a:xfrm>
          <a:off x="2220107" y="1128889"/>
          <a:ext cx="2476500" cy="541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DENTIINIKAARIES</a:t>
          </a:r>
          <a:endParaRPr lang="en-US" sz="1300" kern="1200" dirty="0"/>
        </a:p>
      </dsp:txBody>
      <dsp:txXfrm>
        <a:off x="2246552" y="1155334"/>
        <a:ext cx="2423610" cy="488844"/>
      </dsp:txXfrm>
    </dsp:sp>
    <dsp:sp modelId="{87EE568D-DAAA-944A-92A6-C4509D174247}">
      <dsp:nvSpPr>
        <dsp:cNvPr id="0" name=""/>
        <dsp:cNvSpPr/>
      </dsp:nvSpPr>
      <dsp:spPr>
        <a:xfrm>
          <a:off x="2220107" y="1763889"/>
          <a:ext cx="2476500" cy="541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EMAILIKAARIES</a:t>
          </a:r>
          <a:endParaRPr lang="en-US" sz="1300" kern="1200" dirty="0"/>
        </a:p>
      </dsp:txBody>
      <dsp:txXfrm>
        <a:off x="2246552" y="1790334"/>
        <a:ext cx="2423610" cy="488844"/>
      </dsp:txXfrm>
    </dsp:sp>
    <dsp:sp modelId="{505EF2A8-25BC-554B-96DC-9C06F099CBE4}">
      <dsp:nvSpPr>
        <dsp:cNvPr id="0" name=""/>
        <dsp:cNvSpPr/>
      </dsp:nvSpPr>
      <dsp:spPr>
        <a:xfrm>
          <a:off x="2220107" y="2398888"/>
          <a:ext cx="2476500" cy="541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ABIVEHENDIGA NÄHTAV KAARIES</a:t>
          </a:r>
          <a:endParaRPr lang="en-US" sz="1300" kern="1200" dirty="0"/>
        </a:p>
      </dsp:txBody>
      <dsp:txXfrm>
        <a:off x="2246552" y="2425333"/>
        <a:ext cx="2423610" cy="488844"/>
      </dsp:txXfrm>
    </dsp:sp>
    <dsp:sp modelId="{0DB0352D-9D78-3B49-B289-F34863B9E38B}">
      <dsp:nvSpPr>
        <dsp:cNvPr id="0" name=""/>
        <dsp:cNvSpPr/>
      </dsp:nvSpPr>
      <dsp:spPr>
        <a:xfrm>
          <a:off x="2220107" y="3104443"/>
          <a:ext cx="2476500" cy="541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ALGAV KAARIESEKAHJUSTUS</a:t>
          </a:r>
          <a:endParaRPr lang="en-US" sz="1300" kern="1200" dirty="0"/>
        </a:p>
      </dsp:txBody>
      <dsp:txXfrm>
        <a:off x="2246552" y="3130888"/>
        <a:ext cx="2423610" cy="488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65082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nakkusest pole pääsu, seega 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31</a:t>
            </a:fld>
            <a:endParaRPr lang="et-E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mis toimub neil, kes kunagi hambavahesid ei puhasta või kes enda meelest “puhastavad”?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32</a:t>
            </a:fld>
            <a:endParaRPr lang="et-E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smtClean="0"/>
              <a:t>sest lihtne hambaaukude parandamine (nagu hambapesugi) ei mõjuta biokile omadusi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33</a:t>
            </a:fld>
            <a:endParaRPr lang="et-E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sek kaariese põhjus? sümptomaatilise ravi lõputu ringkäik..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34</a:t>
            </a:fld>
            <a:endParaRPr lang="et-E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Homöostaas vajalik</a:t>
            </a:r>
            <a:r>
              <a:rPr lang="et-EE" baseline="0" dirty="0" smtClean="0"/>
              <a:t> terve seedekulgla ulatuses..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35</a:t>
            </a:fld>
            <a:endParaRPr lang="et-E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biofilmis on mikroobiraku tapmiseks vajalik 10-100 korda suurem antibiootikumi kontsentratsioon (maatriks kaitseb?)</a:t>
            </a:r>
          </a:p>
          <a:p>
            <a:r>
              <a:rPr lang="et-EE" dirty="0" smtClean="0"/>
              <a:t>biofilmi bakterid</a:t>
            </a:r>
          </a:p>
          <a:p>
            <a:pPr lvl="1"/>
            <a:r>
              <a:rPr lang="et-EE" dirty="0" smtClean="0"/>
              <a:t>“võistlevad” omavahel – metabolism aeglustub</a:t>
            </a:r>
          </a:p>
          <a:p>
            <a:pPr lvl="1"/>
            <a:r>
              <a:rPr lang="et-EE" dirty="0" smtClean="0"/>
              <a:t>samas koopereeruvad - sünergia</a:t>
            </a:r>
          </a:p>
          <a:p>
            <a:pPr lvl="1"/>
            <a:r>
              <a:rPr lang="et-EE" dirty="0" smtClean="0"/>
              <a:t>vahetavad geneetilist infot - muutuvad</a:t>
            </a:r>
          </a:p>
          <a:p>
            <a:pPr lvl="1"/>
            <a:r>
              <a:rPr lang="et-EE" dirty="0" smtClean="0"/>
              <a:t>taluvad fataalselt madalat pH (atsiduursus)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36</a:t>
            </a:fld>
            <a:endParaRPr lang="et-E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 smtClean="0"/>
              <a:t>diagnoos ja kariogeense biofilmi haldamine peab olema kiire ja lihtne, et seda ka privaatvastuvõtul kasutada.. </a:t>
            </a:r>
          </a:p>
          <a:p>
            <a:pPr marL="0" marR="0" indent="0" algn="l" defTabSz="457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 smtClean="0"/>
              <a:t>kroonilist</a:t>
            </a:r>
            <a:r>
              <a:rPr lang="et-EE" sz="1200" baseline="0" dirty="0" smtClean="0"/>
              <a:t> kõhulahtisust peetakse ebanormaalseks, aga .......... mädanevaid hambaid</a:t>
            </a:r>
            <a:r>
              <a:rPr lang="et-EE" sz="1200" dirty="0" smtClean="0"/>
              <a:t>  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37</a:t>
            </a:fld>
            <a:endParaRPr lang="et-E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millal on täidis vajalik? - agressiivne kaaries</a:t>
            </a:r>
          </a:p>
          <a:p>
            <a:r>
              <a:rPr lang="et-EE" dirty="0" smtClean="0"/>
              <a:t>üleravimine- täidis–jälle-uus-täidis-tsükkel..</a:t>
            </a:r>
          </a:p>
          <a:p>
            <a:r>
              <a:rPr lang="et-EE" dirty="0" smtClean="0"/>
              <a:t>alaravimine- mitteravimine on viga tõelise patoloogia korral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40</a:t>
            </a:fld>
            <a:endParaRPr lang="et-E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noProof="1" smtClean="0"/>
              <a:t>M sõjavägi ja</a:t>
            </a:r>
            <a:r>
              <a:rPr lang="et-EE" baseline="0" noProof="1" smtClean="0"/>
              <a:t> N</a:t>
            </a:r>
            <a:r>
              <a:rPr lang="et-EE" noProof="1" smtClean="0"/>
              <a:t> rasedus lõhkus hambad ;)</a:t>
            </a:r>
            <a:endParaRPr lang="et-E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41</a:t>
            </a:fld>
            <a:endParaRPr lang="et-E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B3BAA0D-215E-6640-A782-A010486CC9E0}" type="slidenum">
              <a:rPr lang="en-US">
                <a:latin typeface="Times New Roman" pitchFamily="-102" charset="0"/>
              </a:rPr>
              <a:pPr/>
              <a:t>5</a:t>
            </a:fld>
            <a:endParaRPr lang="en-US">
              <a:latin typeface="Times New Roman" pitchFamily="-102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0" tIns="0" rIns="0" bIns="0"/>
          <a:lstStyle/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'Trebuchet MS'" pitchFamily="34" charset="0"/>
                <a:ea typeface="ＭＳ Ｐゴシック" pitchFamily="-102" charset="-128"/>
                <a:cs typeface="ＭＳ Ｐゴシック" pitchFamily="-102" charset="-128"/>
              </a:rPr>
              <a:t> WHO poolt 1984.a. välja pakutud uus positiivne tervise kontseptsioon, milles</a:t>
            </a:r>
            <a:r>
              <a:rPr lang="en-US" sz="1600" u="sng">
                <a:solidFill>
                  <a:srgbClr val="000000"/>
                </a:solidFill>
                <a:latin typeface="'Trebuchet MS'" pitchFamily="34" charset="0"/>
                <a:ea typeface="ＭＳ Ｐゴシック" pitchFamily="-102" charset="-128"/>
                <a:cs typeface="ＭＳ Ｐゴシック" pitchFamily="-102" charset="-128"/>
              </a:rPr>
              <a:t>“…tervist vaadeldakse kui </a:t>
            </a:r>
            <a:r>
              <a:rPr lang="en-US" sz="1600" b="1" u="sng">
                <a:solidFill>
                  <a:srgbClr val="000000"/>
                </a:solidFill>
                <a:latin typeface="'Trebuchet MS'" pitchFamily="34" charset="0"/>
                <a:ea typeface="ＭＳ Ｐゴシック" pitchFamily="-102" charset="-128"/>
                <a:cs typeface="ＭＳ Ｐゴシック" pitchFamily="-102" charset="-128"/>
              </a:rPr>
              <a:t>ulatuse määra</a:t>
            </a:r>
            <a:r>
              <a:rPr lang="en-US" sz="1600" u="sng">
                <a:solidFill>
                  <a:srgbClr val="000000"/>
                </a:solidFill>
                <a:latin typeface="'Trebuchet MS'" pitchFamily="34" charset="0"/>
                <a:ea typeface="ＭＳ Ｐゴシック" pitchFamily="-102" charset="-128"/>
                <a:cs typeface="ＭＳ Ｐゴシック" pitchFamily="-102" charset="-128"/>
              </a:rPr>
              <a:t>, millega inimene või inimeste grupp on võimeline ühest küljest </a:t>
            </a:r>
            <a:r>
              <a:rPr lang="en-US" sz="1600" b="1" u="sng">
                <a:solidFill>
                  <a:srgbClr val="000000"/>
                </a:solidFill>
                <a:latin typeface="'Trebuchet MS'" pitchFamily="34" charset="0"/>
                <a:ea typeface="ＭＳ Ｐゴシック" pitchFamily="-102" charset="-128"/>
                <a:cs typeface="ＭＳ Ｐゴシック" pitchFamily="-102" charset="-128"/>
              </a:rPr>
              <a:t>realiseerima püüdlusi ja rahuldama vajadusi</a:t>
            </a:r>
            <a:r>
              <a:rPr lang="en-US" sz="1600" u="sng">
                <a:solidFill>
                  <a:srgbClr val="000000"/>
                </a:solidFill>
                <a:latin typeface="'Trebuchet MS'" pitchFamily="34" charset="0"/>
                <a:ea typeface="ＭＳ Ｐゴシック" pitchFamily="-102" charset="-128"/>
                <a:cs typeface="ＭＳ Ｐゴシック" pitchFamily="-102" charset="-128"/>
              </a:rPr>
              <a:t> ning teiselt poolt </a:t>
            </a:r>
            <a:r>
              <a:rPr lang="en-US" sz="1600" b="1" u="sng">
                <a:solidFill>
                  <a:srgbClr val="000000"/>
                </a:solidFill>
                <a:latin typeface="'Trebuchet MS'" pitchFamily="34" charset="0"/>
                <a:ea typeface="ＭＳ Ｐゴシック" pitchFamily="-102" charset="-128"/>
                <a:cs typeface="ＭＳ Ｐゴシック" pitchFamily="-102" charset="-128"/>
              </a:rPr>
              <a:t>muutma keskkonda või kohanema sellega</a:t>
            </a:r>
            <a:r>
              <a:rPr lang="en-US" sz="1600" u="sng">
                <a:solidFill>
                  <a:srgbClr val="000000"/>
                </a:solidFill>
                <a:latin typeface="'Trebuchet MS'" pitchFamily="34" charset="0"/>
                <a:ea typeface="ＭＳ Ｐゴシック" pitchFamily="-102" charset="-128"/>
                <a:cs typeface="ＭＳ Ｐゴシック" pitchFamily="-102" charset="-128"/>
              </a:rPr>
              <a:t>. Seetõttu tuleb tervises näha igapäevaelu vahendit, mitte aga elamise eesmärki. Tervis on positiivne mõiste, mis rõhutab sotsiaalset ning personaalset ressurssi, samuti ka füüsilist võimekust”</a:t>
            </a:r>
            <a:r>
              <a:rPr lang="en-US" sz="1600">
                <a:solidFill>
                  <a:srgbClr val="000000"/>
                </a:solidFill>
                <a:latin typeface="'Trebuchet MS'" pitchFamily="34" charset="0"/>
                <a:ea typeface="ＭＳ Ｐゴシック" pitchFamily="-102" charset="-128"/>
                <a:cs typeface="ＭＳ Ｐゴシック" pitchFamily="-102" charset="-128"/>
              </a:rPr>
              <a:t>. 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süntees nõustamisest ja psühhoteraapiast; tähtsaim ravisuhe: hoolivus ravipersonali poolt ja patsiendi poolt arusaamine-mõistmine</a:t>
            </a:r>
          </a:p>
          <a:p>
            <a:r>
              <a:rPr lang="et-EE" dirty="0" smtClean="0"/>
              <a:t>koostöösuhe, kus patsienti austatakse ja  temaga arvestatakse, mis on usalduse eelduseks</a:t>
            </a:r>
          </a:p>
          <a:p>
            <a:r>
              <a:rPr lang="et-EE" dirty="0" smtClean="0"/>
              <a:t>küsi ja kuula! avatud küsimused “sunnivad” patsiendi suhtlema, õiged küsimused “vabastavad” patsiendi, kuula!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42</a:t>
            </a:fld>
            <a:endParaRPr lang="et-E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kahjuks ei peeta kaariest “motiveerivalt” </a:t>
            </a:r>
            <a:r>
              <a:rPr lang="et-EE" baseline="0" dirty="0" smtClean="0"/>
              <a:t>eluohtlikuks nagu 2.tüübi diabeeti</a:t>
            </a:r>
          </a:p>
          <a:p>
            <a:r>
              <a:rPr lang="et-EE" baseline="0" dirty="0" smtClean="0"/>
              <a:t>kui panna koolapudelile šokipildid nagu suitsupakkidele?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45</a:t>
            </a:fld>
            <a:endParaRPr lang="et-E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noProof="0" dirty="0" smtClean="0"/>
              <a:t>Stradipakk EHL kontoris suutervisetunni läbiviimiseks</a:t>
            </a:r>
            <a:endParaRPr lang="et-E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48</a:t>
            </a:fld>
            <a:endParaRPr lang="et-E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1" smtClean="0"/>
              <a:t>Ökonoomika</a:t>
            </a:r>
          </a:p>
          <a:p>
            <a:r>
              <a:rPr lang="et-EE" dirty="0" smtClean="0"/>
              <a:t>ajalooliselt restauratiivne ravi </a:t>
            </a:r>
          </a:p>
          <a:p>
            <a:pPr lvl="2"/>
            <a:r>
              <a:rPr lang="et-EE" dirty="0" smtClean="0"/>
              <a:t>kaaries levis pandeemiliselt</a:t>
            </a:r>
          </a:p>
          <a:p>
            <a:pPr lvl="2"/>
            <a:r>
              <a:rPr lang="et-EE" dirty="0" smtClean="0"/>
              <a:t>riski hindamise vahendid puudusid</a:t>
            </a:r>
          </a:p>
          <a:p>
            <a:r>
              <a:rPr lang="et-EE" dirty="0" smtClean="0"/>
              <a:t>(haiguskindlustuse) teenuste hinnakiri</a:t>
            </a:r>
          </a:p>
          <a:p>
            <a:pPr lvl="1"/>
            <a:r>
              <a:rPr lang="et-EE" dirty="0" smtClean="0"/>
              <a:t>silant ja fluoriid</a:t>
            </a:r>
          </a:p>
          <a:p>
            <a:pPr lvl="1"/>
            <a:r>
              <a:rPr lang="et-EE" dirty="0" smtClean="0"/>
              <a:t>kaarieseriski hindamine/mõõtmine</a:t>
            </a:r>
          </a:p>
          <a:p>
            <a:pPr lvl="2"/>
            <a:r>
              <a:rPr lang="et-EE" dirty="0" smtClean="0"/>
              <a:t>(sülje)testid</a:t>
            </a:r>
          </a:p>
          <a:p>
            <a:pPr lvl="1"/>
            <a:r>
              <a:rPr lang="et-EE" dirty="0" smtClean="0"/>
              <a:t>nõustamine 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49</a:t>
            </a:fld>
            <a:endParaRPr lang="et-E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506413" lvl="1" indent="-342900" algn="l" defTabSz="1014413" eaLnBrk="1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Tx/>
              <a:buChar char="•"/>
            </a:pPr>
            <a:r>
              <a:rPr lang="en-US" sz="2700" smtClean="0">
                <a:solidFill>
                  <a:srgbClr val="000000"/>
                </a:solidFill>
                <a:latin typeface="Arial" pitchFamily="-102" charset="0"/>
              </a:rPr>
              <a:t>Tervishoid suudab kontrollida ainult 10% tervist</a:t>
            </a:r>
            <a:r>
              <a:rPr lang="en-US" sz="3600" smtClean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sz="2700" smtClean="0">
                <a:solidFill>
                  <a:srgbClr val="000000"/>
                </a:solidFill>
                <a:latin typeface="Arial" pitchFamily="-102" charset="0"/>
              </a:rPr>
              <a:t>mõjutavates teguritest.</a:t>
            </a:r>
            <a:endParaRPr lang="en-US" smtClean="0"/>
          </a:p>
          <a:p>
            <a:pPr marL="506413" lvl="1" indent="-342900" algn="l" defTabSz="1014413" eaLnBrk="1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Tx/>
              <a:buChar char="•"/>
            </a:pPr>
            <a:r>
              <a:rPr lang="en-US" sz="2700" smtClean="0">
                <a:solidFill>
                  <a:srgbClr val="000000"/>
                </a:solidFill>
                <a:latin typeface="Arial" pitchFamily="-102" charset="0"/>
              </a:rPr>
              <a:t>Tervishoiusüsteem aitab enamasti juba haigestunuid.</a:t>
            </a:r>
            <a:endParaRPr lang="en-US" sz="2700" smtClean="0">
              <a:solidFill>
                <a:srgbClr val="000000"/>
              </a:solidFill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  <a:p>
            <a:pPr marL="506413" lvl="1" indent="-342900" algn="l" defTabSz="1014413" eaLnBrk="1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Tx/>
              <a:buChar char="•"/>
            </a:pPr>
            <a:r>
              <a:rPr lang="en-US" sz="2700" smtClean="0">
                <a:solidFill>
                  <a:srgbClr val="000000"/>
                </a:solidFill>
                <a:latin typeface="Arial" pitchFamily="-102" charset="0"/>
              </a:rPr>
              <a:t>Preventsiooni saab rakendada ühiskonna kõikidesse valdkondadesse integreerituna,</a:t>
            </a:r>
            <a:endParaRPr lang="en-US" smtClean="0"/>
          </a:p>
          <a:p>
            <a:pPr marL="506413" lvl="1" indent="-342900" algn="l" defTabSz="1014413" eaLnBrk="1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Tx/>
              <a:buChar char="•"/>
            </a:pPr>
            <a:r>
              <a:rPr lang="en-US" sz="2700" smtClean="0">
                <a:solidFill>
                  <a:srgbClr val="000000"/>
                </a:solidFill>
                <a:latin typeface="Arial" pitchFamily="-102" charset="0"/>
              </a:rPr>
              <a:t>millega tasanduvad ka erinevate sotsiaalsete rühmade võimalused</a:t>
            </a:r>
            <a:r>
              <a:rPr lang="en-US" smtClean="0">
                <a:solidFill>
                  <a:srgbClr val="000000"/>
                </a:solidFill>
                <a:latin typeface="Arial" pitchFamily="-10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51</a:t>
            </a:fld>
            <a:endParaRPr lang="et-E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6A1636C-26D2-9F48-91AA-DCB3B85EA169}" type="slidenum">
              <a:rPr lang="et-EE" smtClean="0"/>
              <a:pPr/>
              <a:t>54</a:t>
            </a:fld>
            <a:endParaRPr lang="et-E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t-EE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t-EE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t-EE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t-EE"/>
              <a:t>Click to edit Master text styles</a:t>
            </a:r>
          </a:p>
          <a:p>
            <a:pPr lvl="1" eaLnBrk="1" latinLnBrk="0" hangingPunct="1"/>
            <a:r>
              <a:rPr lang="et-EE"/>
              <a:t>Second level</a:t>
            </a:r>
          </a:p>
          <a:p>
            <a:pPr lvl="2" eaLnBrk="1" latinLnBrk="0" hangingPunct="1"/>
            <a:r>
              <a:rPr lang="et-EE"/>
              <a:t>Third level</a:t>
            </a:r>
          </a:p>
          <a:p>
            <a:pPr lvl="3" eaLnBrk="1" latinLnBrk="0" hangingPunct="1"/>
            <a:r>
              <a:rPr lang="et-EE"/>
              <a:t>Fourth level</a:t>
            </a:r>
          </a:p>
          <a:p>
            <a:pPr lvl="4" eaLnBrk="1" latinLnBrk="0" hangingPunct="1"/>
            <a:r>
              <a:rPr lang="et-EE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t-EE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t-EE"/>
              <a:t>Click to edit Master text styles</a:t>
            </a:r>
          </a:p>
          <a:p>
            <a:pPr lvl="1" eaLnBrk="1" latinLnBrk="0" hangingPunct="1"/>
            <a:r>
              <a:rPr lang="et-EE"/>
              <a:t>Second level</a:t>
            </a:r>
          </a:p>
          <a:p>
            <a:pPr lvl="2" eaLnBrk="1" latinLnBrk="0" hangingPunct="1"/>
            <a:r>
              <a:rPr lang="et-EE"/>
              <a:t>Third level</a:t>
            </a:r>
          </a:p>
          <a:p>
            <a:pPr lvl="3" eaLnBrk="1" latinLnBrk="0" hangingPunct="1"/>
            <a:r>
              <a:rPr lang="et-EE"/>
              <a:t>Fourth level</a:t>
            </a:r>
          </a:p>
          <a:p>
            <a:pPr lvl="4" eaLnBrk="1" latinLnBrk="0" hangingPunct="1"/>
            <a:r>
              <a:rPr lang="et-EE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07504"/>
            <a:ext cx="8229600" cy="139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730374"/>
            <a:ext cx="8229600" cy="483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07504"/>
            <a:ext cx="8229600" cy="139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 sz="4800"/>
            </a:lvl1pPr>
            <a:lvl2pPr rtl="0">
              <a:defRPr sz="4800"/>
            </a:lvl2pPr>
            <a:lvl3pPr rtl="0">
              <a:defRPr sz="4800"/>
            </a:lvl3pPr>
            <a:lvl4pPr rtl="0">
              <a:defRPr sz="4800"/>
            </a:lvl4pPr>
            <a:lvl5pPr rtl="0">
              <a:defRPr sz="4800"/>
            </a:lvl5pPr>
            <a:lvl6pPr rtl="0">
              <a:defRPr sz="4800"/>
            </a:lvl6pPr>
            <a:lvl7pPr rtl="0">
              <a:defRPr sz="4800"/>
            </a:lvl7pPr>
            <a:lvl8pPr rtl="0">
              <a:defRPr sz="4800"/>
            </a:lvl8pPr>
            <a:lvl9pPr rtl="0">
              <a:defRPr sz="4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730374"/>
            <a:ext cx="4041600" cy="483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645148" y="1730374"/>
            <a:ext cx="4041600" cy="483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t-EE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t-EE"/>
              <a:t>Click to edit Master text styles</a:t>
            </a:r>
          </a:p>
          <a:p>
            <a:pPr lvl="1" eaLnBrk="1" latinLnBrk="0" hangingPunct="1"/>
            <a:r>
              <a:rPr lang="et-EE"/>
              <a:t>Second level</a:t>
            </a:r>
          </a:p>
          <a:p>
            <a:pPr lvl="2" eaLnBrk="1" latinLnBrk="0" hangingPunct="1"/>
            <a:r>
              <a:rPr lang="et-EE"/>
              <a:t>Third level</a:t>
            </a:r>
          </a:p>
          <a:p>
            <a:pPr lvl="3" eaLnBrk="1" latinLnBrk="0" hangingPunct="1"/>
            <a:r>
              <a:rPr lang="et-EE"/>
              <a:t>Fourth level</a:t>
            </a:r>
          </a:p>
          <a:p>
            <a:pPr lvl="4" eaLnBrk="1" latinLnBrk="0" hangingPunct="1"/>
            <a:r>
              <a:rPr lang="et-EE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t-EE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t-E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t-EE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t-EE"/>
              <a:t>Click to edit Master text styles</a:t>
            </a:r>
          </a:p>
          <a:p>
            <a:pPr lvl="1" eaLnBrk="1" latinLnBrk="0" hangingPunct="1"/>
            <a:r>
              <a:rPr lang="et-EE"/>
              <a:t>Second level</a:t>
            </a:r>
          </a:p>
          <a:p>
            <a:pPr lvl="2" eaLnBrk="1" latinLnBrk="0" hangingPunct="1"/>
            <a:r>
              <a:rPr lang="et-EE"/>
              <a:t>Third level</a:t>
            </a:r>
          </a:p>
          <a:p>
            <a:pPr lvl="3" eaLnBrk="1" latinLnBrk="0" hangingPunct="1"/>
            <a:r>
              <a:rPr lang="et-EE"/>
              <a:t>Fourth level</a:t>
            </a:r>
          </a:p>
          <a:p>
            <a:pPr lvl="4" eaLnBrk="1" latinLnBrk="0" hangingPunct="1"/>
            <a:r>
              <a:rPr lang="et-EE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t-EE"/>
              <a:t>Click to edit Master text styles</a:t>
            </a:r>
          </a:p>
          <a:p>
            <a:pPr lvl="1" eaLnBrk="1" latinLnBrk="0" hangingPunct="1"/>
            <a:r>
              <a:rPr lang="et-EE"/>
              <a:t>Second level</a:t>
            </a:r>
          </a:p>
          <a:p>
            <a:pPr lvl="2" eaLnBrk="1" latinLnBrk="0" hangingPunct="1"/>
            <a:r>
              <a:rPr lang="et-EE"/>
              <a:t>Third level</a:t>
            </a:r>
          </a:p>
          <a:p>
            <a:pPr lvl="3" eaLnBrk="1" latinLnBrk="0" hangingPunct="1"/>
            <a:r>
              <a:rPr lang="et-EE"/>
              <a:t>Fourth level</a:t>
            </a:r>
          </a:p>
          <a:p>
            <a:pPr lvl="4" eaLnBrk="1" latinLnBrk="0" hangingPunct="1"/>
            <a:r>
              <a:rPr lang="et-EE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t-EE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t-EE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t-EE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t-EE"/>
              <a:t>Click to edit Master text styles</a:t>
            </a:r>
          </a:p>
          <a:p>
            <a:pPr lvl="1" eaLnBrk="1" latinLnBrk="0" hangingPunct="1"/>
            <a:r>
              <a:rPr lang="et-EE"/>
              <a:t>Second level</a:t>
            </a:r>
          </a:p>
          <a:p>
            <a:pPr lvl="2" eaLnBrk="1" latinLnBrk="0" hangingPunct="1"/>
            <a:r>
              <a:rPr lang="et-EE"/>
              <a:t>Third level</a:t>
            </a:r>
          </a:p>
          <a:p>
            <a:pPr lvl="3" eaLnBrk="1" latinLnBrk="0" hangingPunct="1"/>
            <a:r>
              <a:rPr lang="et-EE"/>
              <a:t>Fourth level</a:t>
            </a:r>
          </a:p>
          <a:p>
            <a:pPr lvl="4" eaLnBrk="1" latinLnBrk="0" hangingPunct="1"/>
            <a:r>
              <a:rPr lang="et-EE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t-EE"/>
              <a:t>Click to edit Master text styles</a:t>
            </a:r>
          </a:p>
          <a:p>
            <a:pPr lvl="1" eaLnBrk="1" latinLnBrk="0" hangingPunct="1"/>
            <a:r>
              <a:rPr lang="et-EE"/>
              <a:t>Second level</a:t>
            </a:r>
          </a:p>
          <a:p>
            <a:pPr lvl="2" eaLnBrk="1" latinLnBrk="0" hangingPunct="1"/>
            <a:r>
              <a:rPr lang="et-EE"/>
              <a:t>Third level</a:t>
            </a:r>
          </a:p>
          <a:p>
            <a:pPr lvl="3" eaLnBrk="1" latinLnBrk="0" hangingPunct="1"/>
            <a:r>
              <a:rPr lang="et-EE"/>
              <a:t>Fourth level</a:t>
            </a:r>
          </a:p>
          <a:p>
            <a:pPr lvl="4" eaLnBrk="1" latinLnBrk="0" hangingPunct="1"/>
            <a:r>
              <a:rPr lang="et-EE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t-EE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t-EE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t-E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t-EE"/>
              <a:t>Click to edit Master text styles</a:t>
            </a:r>
          </a:p>
          <a:p>
            <a:pPr lvl="1" eaLnBrk="1" latinLnBrk="0" hangingPunct="1"/>
            <a:r>
              <a:rPr lang="et-EE"/>
              <a:t>Second level</a:t>
            </a:r>
          </a:p>
          <a:p>
            <a:pPr lvl="2" eaLnBrk="1" latinLnBrk="0" hangingPunct="1"/>
            <a:r>
              <a:rPr lang="et-EE"/>
              <a:t>Third level</a:t>
            </a:r>
          </a:p>
          <a:p>
            <a:pPr lvl="3" eaLnBrk="1" latinLnBrk="0" hangingPunct="1"/>
            <a:r>
              <a:rPr lang="et-EE"/>
              <a:t>Fourth level</a:t>
            </a:r>
          </a:p>
          <a:p>
            <a:pPr lvl="4" eaLnBrk="1" latinLnBrk="0" hangingPunct="1"/>
            <a:r>
              <a:rPr lang="et-EE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t-EE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t-EE" dirty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t-EE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t-EE" smtClean="0"/>
              <a:t>Click to edit Master text styles</a:t>
            </a:r>
          </a:p>
          <a:p>
            <a:pPr lvl="1" eaLnBrk="1" latinLnBrk="0" hangingPunct="1"/>
            <a:r>
              <a:rPr kumimoji="0" lang="et-EE" smtClean="0"/>
              <a:t>Second level</a:t>
            </a:r>
          </a:p>
          <a:p>
            <a:pPr lvl="2" eaLnBrk="1" latinLnBrk="0" hangingPunct="1"/>
            <a:r>
              <a:rPr kumimoji="0" lang="et-EE" smtClean="0"/>
              <a:t>Third level</a:t>
            </a:r>
          </a:p>
          <a:p>
            <a:pPr lvl="3" eaLnBrk="1" latinLnBrk="0" hangingPunct="1"/>
            <a:r>
              <a:rPr kumimoji="0" lang="et-EE" smtClean="0"/>
              <a:t>Fourth level</a:t>
            </a:r>
          </a:p>
          <a:p>
            <a:pPr lvl="4" eaLnBrk="1" latinLnBrk="0" hangingPunct="1"/>
            <a:r>
              <a:rPr kumimoji="0" lang="et-EE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699CB88-5E1A-4FAC-892A-60949ACB1F6F}" type="datetimeFigureOut">
              <a:rPr lang="en-US" smtClean="0"/>
              <a:pPr/>
              <a:t>3/31/2013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6.pdf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d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8.pdf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2.xml"/><Relationship Id="rId5" Type="http://schemas.openxmlformats.org/officeDocument/2006/relationships/image" Target="../media/image8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kiku.hambaarst.e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Laste hammaste tervis 2012-2013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1648" cy="207099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/>
              <a:t>HK tervisedenduslik projekt</a:t>
            </a:r>
          </a:p>
          <a:p>
            <a:pPr>
              <a:buNone/>
            </a:pPr>
            <a:r>
              <a:rPr lang="en-GB"/>
              <a:t>hambaarst Marek Vink</a:t>
            </a:r>
          </a:p>
          <a:p>
            <a:r>
              <a:rPr lang="en-GB"/>
              <a:t>suuhügienistid Laili Lutsar ja Terje Altosaar</a:t>
            </a:r>
          </a:p>
          <a:p>
            <a:endParaRPr lang="en-GB"/>
          </a:p>
          <a:p>
            <a:endParaRPr lang="en-GB"/>
          </a:p>
          <a:p>
            <a:pPr>
              <a:buNone/>
            </a:pPr>
            <a:endParaRPr lang="en-GB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457201" y="604157"/>
            <a:ext cx="7940292" cy="619244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457200" y="0"/>
            <a:ext cx="8422181" cy="68579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2012 Projektiplaan p.2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On loodud personaalsed kontaktid maakondlike terviseedendajate ja suuterviseedendajate vahel, mis on võrgustikulise koostöö aluseks. </a:t>
            </a:r>
          </a:p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Koostöö lõimimiseks on koostatud kava. Toimunud on vähemalt 15 teabe-koolituspäeva üritust eri maakondades.  </a:t>
            </a:r>
          </a:p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Koolitustel on osalenud vähemalt 100 pere- ja/või terviseõde ja 250 KELA õpetajat vm haridusala töötajat. Vähemalt 100 meditsiinitöötaja pädevus suuterviseedenduse osas on tõusnud, mida on hinnatud tagasiside küsimustiku abil. </a:t>
            </a:r>
          </a:p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Koolitustel osalenute hulgas on koolitusega rahulolnuid vähemalt 80%.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Sagadis võtmepersoonid</a:t>
            </a:r>
          </a:p>
        </p:txBody>
      </p:sp>
      <p:sp>
        <p:nvSpPr>
          <p:cNvPr id="162" name="Shape 162"/>
          <p:cNvSpPr/>
          <p:nvPr/>
        </p:nvSpPr>
        <p:spPr>
          <a:xfrm>
            <a:off x="934431" y="1547339"/>
            <a:ext cx="7082105" cy="531066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" contrast="3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457200" y="-21095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2012 Projektiplaan p.3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457199" y="1371504"/>
            <a:ext cx="8229600" cy="4837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Lasteaedades läbiviidav nõustamisetegevus on standardiseeritud ja kvaliteet ühtlustunud. Läbi on viidud vähemalt 70 nõustamist vähemalt 40 lasteaias. </a:t>
            </a:r>
          </a:p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Nõustamise osaliseks on saanud vähemalt 600 last ja 200 lapsevanemat, kelle terviseteadlikkus on paranenud. </a:t>
            </a:r>
          </a:p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Terviseteadlikkuse kasvu ja rahulolu nõustamisega on hinnatatud tagasisideküsitlusega. </a:t>
            </a:r>
          </a:p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Messil "Laps ja pere" on nõustatud vähemalt 100 perekonna tervisekäitumist. </a:t>
            </a:r>
          </a:p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Südamenädala raames läbiviidud tegevustega on tõusnud elanikkonna teadlikkus suu- ja südametervise otsesest seotusest.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1525125" y="0"/>
            <a:ext cx="63627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Numbriliselt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01033" y="1730374"/>
            <a:ext cx="8085599" cy="4837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Koolitustel osales  222 pere- ja/või terviseõde ja 430 KELA õpetajat vm haridusala töötajat.</a:t>
            </a:r>
          </a:p>
          <a:p>
            <a:pPr marL="457200" lvl="0" indent="-3556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Läbi viidi 71 nõustamist 48 lasteaias.  Nõustamise osaliseks on saanud vähemalt 1390 last ja 411 lapsevanemat</a:t>
            </a:r>
          </a:p>
          <a:p>
            <a:pPr marL="457200" lvl="0" indent="-3556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Suu- ja südamehaiguste vahelist seost selgitav artikkel avaldati 4 üleriigilistes päevalehes, mid on tõstnud elanikkonna terviseteadlikkust. Lisaks on avaldatud üle 10 projektiga seotud artikli paikkondlikes lehtedes ja ajakirjades.</a:t>
            </a:r>
          </a:p>
          <a:p>
            <a:pPr marL="457200" lvl="0" indent="-35560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Detsembris oli kiku.hambaarst.ee veebilehel unikaalseid külastusi 1324, keskmine visiidi pikkus 2.26, kokku avati 4119 lehte (pageview). Ca 26% külastajatest pöörduvad lehele korduvalt tagasi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2012 Projektiplaan p.4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kiku.hambaarst.ee veebilehe unikaalsete  külastajate hulk kasvab vähemalt 2000ni kuus, kes veedavad seal keskmiselt vähemalt 5 minutit.  </a:t>
            </a:r>
          </a:p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Avaldatud on vähemalt 3 suutervise-teemalist artiklit üleriigilistes päevalehtedes, mille tulemusel on tõusnud elanikkonna terviseteadlikkus. </a:t>
            </a:r>
          </a:p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Avaldatud on projekti tutvustavaid artiklid paikkondlikes lehtedes ja ajakirjades. </a:t>
            </a:r>
          </a:p>
          <a:p>
            <a:pPr marL="457200" lvl="0" indent="-419100" rtl="0">
              <a:buClr>
                <a:schemeClr val="dk2"/>
              </a:buClr>
              <a:buSzPct val="208333"/>
              <a:buFont typeface="Arial"/>
              <a:buChar char="•"/>
            </a:pPr>
            <a:r>
              <a:rPr lang="en-GB" sz="2400"/>
              <a:t>TAI hallataval tervislikku toitumist edendaval veebilehel on välja toodud selge seos hammaste tervise ja toitumisharjumuste vahel.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4143375" y="52387"/>
            <a:ext cx="5000625" cy="67532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98" name="Shape 198"/>
          <p:cNvSpPr/>
          <p:nvPr/>
        </p:nvSpPr>
        <p:spPr>
          <a:xfrm>
            <a:off x="0" y="0"/>
            <a:ext cx="5048753" cy="672852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593926"/>
            <a:ext cx="3635066" cy="307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>
          <a:xfrm>
            <a:off x="990602" y="274320"/>
            <a:ext cx="7943088" cy="1143000"/>
          </a:xfrm>
        </p:spPr>
        <p:txBody>
          <a:bodyPr lIns="0" tIns="0" rIns="0" bIns="0" anchor="t">
            <a:normAutofit fontScale="90000"/>
          </a:bodyPr>
          <a:lstStyle/>
          <a:p>
            <a:pPr algn="ctr">
              <a:lnSpc>
                <a:spcPct val="95000"/>
              </a:lnSpc>
              <a:defRPr/>
            </a:pPr>
            <a:r>
              <a:rPr lang="et-EE" sz="4000" noProof="1" smtClean="0"/>
              <a:t>Mõtteviisi</a:t>
            </a:r>
            <a:r>
              <a:rPr lang="et-EE" sz="4000" dirty="0" smtClean="0"/>
              <a:t> muutmine algab meist endist ..</a:t>
            </a:r>
            <a:r>
              <a:rPr lang="et-EE" sz="32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t-EE" sz="3200" dirty="0" smtClean="0">
                <a:solidFill>
                  <a:srgbClr val="000000"/>
                </a:solidFill>
                <a:latin typeface="Arial" charset="0"/>
              </a:rPr>
            </a:br>
            <a:endParaRPr lang="et-EE" sz="3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3" descr="Screen Shot 2013-03-26 at 15.04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066" y="1417319"/>
            <a:ext cx="5298624" cy="474897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3-26 at 14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376" y="0"/>
            <a:ext cx="8059715" cy="6325939"/>
          </a:xfrm>
          <a:prstGeom prst="rect">
            <a:avLst/>
          </a:prstGeom>
        </p:spPr>
      </p:pic>
      <p:pic>
        <p:nvPicPr>
          <p:cNvPr id="2" name="Picture 1" descr="Screen Shot 2013-03-26 at 14.48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362"/>
            <a:ext cx="6499647" cy="5420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4850868" y="1773972"/>
            <a:ext cx="4252308" cy="30888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457200" y="283542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2012 Projektiplaan p.5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278400" y="1773971"/>
            <a:ext cx="4572468" cy="4122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GB" sz="2400"/>
              <a:t>Projektimeeskond teab, kuidas on suuterviseedendus korraldatud Soomes ning kasutab saadud kogemusi Eestis. Projektimeeskonna liikmed on pädevamad lektorina.</a:t>
            </a:r>
          </a:p>
          <a:p>
            <a:endParaRPr/>
          </a:p>
          <a:p>
            <a:endParaRPr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Heategevuskampaania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383241" y="1766024"/>
            <a:ext cx="8104800" cy="1647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GB"/>
              <a:t>Paljulapseliste perede jõulupidu 2.jaanuaril</a:t>
            </a:r>
          </a:p>
          <a:p>
            <a:endParaRPr/>
          </a:p>
          <a:p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2782723" y="2401982"/>
            <a:ext cx="3578552" cy="476810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2013 projektiplaan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Projekti eeldatav sihtrühma hõlmatus aastal 2013 on vähemalt 800 last, 100 lapsevanemat ning 100 tervishoiutöötajat ja õpetajat vm tervise edendamisega seotud spetsialisti. </a:t>
            </a:r>
          </a:p>
          <a:p>
            <a:endParaRPr lang="en-US"/>
          </a:p>
          <a:p>
            <a:r>
              <a:rPr lang="en-US"/>
              <a:t>Vähemalt 12 tervishoiutöötajat on suurendanud oma pädevust ja valmidust anda siht- sidusrühmale hambahaigusi ennetavat teavet neile arusaadaval viisil ning sobivas kohas. </a:t>
            </a:r>
          </a:p>
          <a:p>
            <a:endParaRPr lang="et-EE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EHL Pöördumine SoM poole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/>
              <a:t>TAI juurde suutervisedendusspetsialist</a:t>
            </a:r>
          </a:p>
          <a:p>
            <a:pPr marL="914400" lvl="1" indent="-381000" rtl="0"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n-GB"/>
              <a:t>et teema oleks pidevalt pildis</a:t>
            </a:r>
          </a:p>
          <a:p>
            <a:pPr marL="457200" lvl="0" indent="-4191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/>
              <a:t>käivitada suuhügienisti koolitus</a:t>
            </a:r>
          </a:p>
          <a:p>
            <a:pPr marL="914400" lvl="1" indent="-381000" rtl="0"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n-GB"/>
              <a:t>sest puudub edendust elluviiv professioon</a:t>
            </a:r>
          </a:p>
          <a:p>
            <a:pPr marL="457200" lvl="0" indent="-4191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/>
              <a:t>tervise olukord vajab stabiilset kaardistamist</a:t>
            </a:r>
          </a:p>
          <a:p>
            <a:pPr marL="914400" lvl="1" indent="-381000" rtl="0"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n-GB"/>
              <a:t>et otsustajatel oleks infot, mille põhjal otsustada</a:t>
            </a:r>
          </a:p>
          <a:p>
            <a:pPr marL="457200" lvl="0" indent="-4191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/>
              <a:t>kestlik rahastamine ...</a:t>
            </a:r>
          </a:p>
          <a:p>
            <a:pPr marL="914400" lvl="1" indent="-381000"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n-GB"/>
              <a:t>“pearaha” süsteem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280" y="1234440"/>
            <a:ext cx="5257800" cy="445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285" y="274320"/>
            <a:ext cx="3594735" cy="293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9160" y="2400300"/>
            <a:ext cx="3566160" cy="292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7320" y="3223260"/>
            <a:ext cx="3566160" cy="292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-67150"/>
            <a:ext cx="8961120" cy="675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tten-teeth-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205740"/>
            <a:ext cx="4572000" cy="268605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74420" y="205740"/>
            <a:ext cx="7498080" cy="1143000"/>
          </a:xfrm>
        </p:spPr>
        <p:txBody>
          <a:bodyPr/>
          <a:lstStyle/>
          <a:p>
            <a:r>
              <a:rPr lang="et-EE" dirty="0" smtClean="0"/>
              <a:t>Taustsüsteem..</a:t>
            </a:r>
            <a:endParaRPr lang="et-EE" dirty="0"/>
          </a:p>
        </p:txBody>
      </p:sp>
      <p:pic>
        <p:nvPicPr>
          <p:cNvPr id="69635" name="Content Placeholder 3" descr="mini-QueenElizabethII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743200" y="2057400"/>
            <a:ext cx="6400800" cy="4800600"/>
          </a:xfrm>
        </p:spPr>
      </p:pic>
      <p:pic>
        <p:nvPicPr>
          <p:cNvPr id="5" name="Picture 4" descr="pd113390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7402"/>
            <a:ext cx="4229100" cy="638836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65132"/>
          </a:xfrm>
          <a:prstGeom prst="rect">
            <a:avLst/>
          </a:prstGeom>
          <a:solidFill>
            <a:srgbClr val="B8FF40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2880" y="1234445"/>
            <a:ext cx="961038" cy="360099"/>
          </a:xfrm>
          <a:prstGeom prst="rect">
            <a:avLst/>
          </a:prstGeom>
          <a:noFill/>
        </p:spPr>
        <p:txBody>
          <a:bodyPr wrap="none" lIns="82292" tIns="41148" rIns="82292" bIns="41148" rtlCol="0">
            <a:spAutoFit/>
          </a:bodyPr>
          <a:lstStyle/>
          <a:p>
            <a:r>
              <a:rPr lang="et-EE" dirty="0" smtClean="0">
                <a:latin typeface="Verdana"/>
                <a:cs typeface="Verdana"/>
              </a:rPr>
              <a:t>vaesus</a:t>
            </a:r>
            <a:endParaRPr lang="et-EE" dirty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0771" y="5829305"/>
            <a:ext cx="2318869" cy="360099"/>
          </a:xfrm>
          <a:prstGeom prst="rect">
            <a:avLst/>
          </a:prstGeom>
          <a:noFill/>
        </p:spPr>
        <p:txBody>
          <a:bodyPr wrap="none" lIns="82292" tIns="41148" rIns="82292" bIns="41148" rtlCol="0">
            <a:spAutoFit/>
          </a:bodyPr>
          <a:lstStyle/>
          <a:p>
            <a:r>
              <a:rPr lang="et-EE" dirty="0" smtClean="0">
                <a:latin typeface="Verdana"/>
                <a:cs typeface="Verdana"/>
              </a:rPr>
              <a:t>sotsiaalne tõrjutus</a:t>
            </a:r>
            <a:endParaRPr lang="et-EE" dirty="0"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29305"/>
            <a:ext cx="2806120" cy="360099"/>
          </a:xfrm>
          <a:prstGeom prst="rect">
            <a:avLst/>
          </a:prstGeom>
          <a:noFill/>
        </p:spPr>
        <p:txBody>
          <a:bodyPr wrap="none" lIns="82292" tIns="41148" rIns="82292" bIns="41148" rtlCol="0">
            <a:spAutoFit/>
          </a:bodyPr>
          <a:lstStyle/>
          <a:p>
            <a:r>
              <a:rPr lang="et-EE" dirty="0" smtClean="0">
                <a:latin typeface="Verdana"/>
                <a:cs typeface="Verdana"/>
              </a:rPr>
              <a:t>mittetoimiv peremudel</a:t>
            </a:r>
            <a:endParaRPr lang="et-EE" dirty="0"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2133" y="891545"/>
            <a:ext cx="1962590" cy="360099"/>
          </a:xfrm>
          <a:prstGeom prst="rect">
            <a:avLst/>
          </a:prstGeom>
        </p:spPr>
        <p:txBody>
          <a:bodyPr wrap="none" lIns="82292" tIns="41148" rIns="82292" bIns="41148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Arial" pitchFamily="-102" charset="0"/>
              </a:rPr>
              <a:t>eakaaslaste</a:t>
            </a:r>
            <a:r>
              <a:rPr lang="en-US" dirty="0" smtClean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-102" charset="0"/>
              </a:rPr>
              <a:t>mõju</a:t>
            </a:r>
            <a:endParaRPr lang="et-EE" dirty="0"/>
          </a:p>
        </p:txBody>
      </p:sp>
      <p:sp>
        <p:nvSpPr>
          <p:cNvPr id="7" name="Rectangle 6"/>
          <p:cNvSpPr/>
          <p:nvPr/>
        </p:nvSpPr>
        <p:spPr>
          <a:xfrm>
            <a:off x="0" y="754384"/>
            <a:ext cx="2527160" cy="360099"/>
          </a:xfrm>
          <a:prstGeom prst="rect">
            <a:avLst/>
          </a:prstGeom>
        </p:spPr>
        <p:txBody>
          <a:bodyPr wrap="none" lIns="82292" tIns="41148" rIns="82292" bIns="41148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Arial" pitchFamily="-102" charset="0"/>
              </a:rPr>
              <a:t>maiuste</a:t>
            </a:r>
            <a:r>
              <a:rPr lang="en-US" dirty="0" smtClean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-102" charset="0"/>
              </a:rPr>
              <a:t>kättesaadavus</a:t>
            </a:r>
            <a:endParaRPr lang="et-EE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111624"/>
          </a:xfrm>
        </p:spPr>
        <p:txBody>
          <a:bodyPr>
            <a:normAutofit/>
          </a:bodyPr>
          <a:lstStyle/>
          <a:p>
            <a:r>
              <a:rPr lang="et-EE" sz="3600" dirty="0" smtClean="0"/>
              <a:t>Kaariese haldamine suures plaanis</a:t>
            </a:r>
            <a:endParaRPr lang="et-EE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417638"/>
          <a:ext cx="9144000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ChangeArrowheads="1"/>
          </p:cNvSpPr>
          <p:nvPr>
            <p:ph type="title"/>
          </p:nvPr>
        </p:nvSpPr>
        <p:spPr>
          <a:xfrm>
            <a:off x="335761" y="704088"/>
            <a:ext cx="8808239" cy="1143000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Arial" charset="0"/>
              </a:rPr>
              <a:t>      Demineraliseerumine</a:t>
            </a:r>
            <a:r>
              <a:rPr lang="en-US" sz="2800" dirty="0" smtClean="0">
                <a:solidFill>
                  <a:srgbClr val="003366"/>
                </a:solidFill>
                <a:latin typeface="Arial" charset="0"/>
              </a:rPr>
              <a:t>  </a:t>
            </a:r>
            <a:r>
              <a:rPr lang="en-US" sz="2800" dirty="0">
                <a:solidFill>
                  <a:srgbClr val="003366"/>
                </a:solidFill>
                <a:latin typeface="Arial" charset="0"/>
              </a:rPr>
              <a:t>         </a:t>
            </a:r>
            <a:r>
              <a:rPr lang="en-US" sz="2800" dirty="0" smtClean="0">
                <a:solidFill>
                  <a:srgbClr val="003366"/>
                </a:solidFill>
                <a:latin typeface="Arial" charset="0"/>
              </a:rPr>
              <a:t>    </a:t>
            </a:r>
            <a:r>
              <a:rPr lang="en-US" sz="3200" dirty="0" err="1" smtClean="0">
                <a:solidFill>
                  <a:srgbClr val="003366"/>
                </a:solidFill>
                <a:latin typeface="Arial" charset="0"/>
              </a:rPr>
              <a:t>Remineraliseerumine</a:t>
            </a:r>
            <a:endParaRPr lang="en-US" sz="2400" dirty="0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83971" name="Text Box 4"/>
          <p:cNvSpPr txBox="1">
            <a:spLocks noChangeArrowheads="1"/>
          </p:cNvSpPr>
          <p:nvPr/>
        </p:nvSpPr>
        <p:spPr bwMode="auto">
          <a:xfrm>
            <a:off x="4496276" y="1905242"/>
            <a:ext cx="698658" cy="3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dirty="0">
                <a:solidFill>
                  <a:srgbClr val="000000"/>
                </a:solidFill>
                <a:latin typeface="Arial" pitchFamily="-102" charset="0"/>
              </a:rPr>
              <a:t>pH</a:t>
            </a:r>
          </a:p>
        </p:txBody>
      </p:sp>
      <p:sp>
        <p:nvSpPr>
          <p:cNvPr id="83972" name="Text Box 5"/>
          <p:cNvSpPr txBox="1">
            <a:spLocks noChangeArrowheads="1"/>
          </p:cNvSpPr>
          <p:nvPr/>
        </p:nvSpPr>
        <p:spPr bwMode="auto">
          <a:xfrm>
            <a:off x="5573555" y="2636045"/>
            <a:ext cx="3043238" cy="239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Võib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tekkida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hambakivi</a:t>
            </a:r>
            <a:endParaRPr lang="en-US" dirty="0"/>
          </a:p>
          <a:p>
            <a:pPr algn="ctr">
              <a:lnSpc>
                <a:spcPct val="95000"/>
              </a:lnSpc>
            </a:pPr>
            <a:endParaRPr lang="en-US" sz="1600" b="1" dirty="0">
              <a:solidFill>
                <a:srgbClr val="000000"/>
              </a:solidFill>
              <a:latin typeface="Arial" pitchFamily="-102" charset="0"/>
            </a:endParaRPr>
          </a:p>
          <a:p>
            <a:pPr algn="ctr">
              <a:lnSpc>
                <a:spcPct val="95000"/>
              </a:lnSpc>
            </a:pPr>
            <a:endParaRPr lang="en-US" sz="1600" b="1" dirty="0">
              <a:solidFill>
                <a:srgbClr val="000000"/>
              </a:solidFill>
              <a:latin typeface="Arial" pitchFamily="-102" charset="0"/>
            </a:endParaRPr>
          </a:p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HA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formeerub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__________________________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Remineraliseerimine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FA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formeerub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__________________________</a:t>
            </a:r>
            <a:endParaRPr lang="en-US" dirty="0"/>
          </a:p>
          <a:p>
            <a:pPr algn="ctr">
              <a:lnSpc>
                <a:spcPct val="95000"/>
              </a:lnSpc>
            </a:pPr>
            <a:endParaRPr lang="en-US" sz="1600" b="1" dirty="0">
              <a:solidFill>
                <a:srgbClr val="000000"/>
              </a:solidFill>
              <a:latin typeface="Arial" pitchFamily="-102" charset="0"/>
            </a:endParaRPr>
          </a:p>
          <a:p>
            <a:pPr algn="ctr">
              <a:lnSpc>
                <a:spcPct val="9500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Erosioon</a:t>
            </a:r>
            <a:endParaRPr lang="en-US" sz="1600" b="1" dirty="0">
              <a:solidFill>
                <a:srgbClr val="000000"/>
              </a:solidFill>
              <a:latin typeface="Arial" pitchFamily="-102" charset="0"/>
            </a:endParaRPr>
          </a:p>
        </p:txBody>
      </p:sp>
      <p:sp>
        <p:nvSpPr>
          <p:cNvPr id="83973" name="Text Box 6"/>
          <p:cNvSpPr txBox="1">
            <a:spLocks noChangeArrowheads="1"/>
          </p:cNvSpPr>
          <p:nvPr/>
        </p:nvSpPr>
        <p:spPr bwMode="auto">
          <a:xfrm>
            <a:off x="914400" y="3124203"/>
            <a:ext cx="2918936" cy="242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H</a:t>
            </a:r>
            <a:r>
              <a:rPr lang="en-US" sz="2000" b="1" baseline="30000" dirty="0">
                <a:solidFill>
                  <a:srgbClr val="000000"/>
                </a:solidFill>
                <a:latin typeface="Arial" pitchFamily="-102" charset="0"/>
              </a:rPr>
              <a:t>+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reageerib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sülje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ja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katu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PO</a:t>
            </a:r>
            <a:r>
              <a:rPr lang="en-US" sz="2000" b="1" baseline="-25000" dirty="0">
                <a:solidFill>
                  <a:srgbClr val="000000"/>
                </a:solidFill>
                <a:latin typeface="Arial" pitchFamily="-102" charset="0"/>
              </a:rPr>
              <a:t>4</a:t>
            </a:r>
            <a:r>
              <a:rPr lang="en-US" sz="2000" b="1" baseline="30000" dirty="0">
                <a:solidFill>
                  <a:srgbClr val="000000"/>
                </a:solidFill>
                <a:latin typeface="Arial" pitchFamily="-102" charset="0"/>
              </a:rPr>
              <a:t>-3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________________________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Demineraliseerimine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HA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lahustub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kaaries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)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FA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formeerub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________________________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HA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ja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FA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lahustuvad</a:t>
            </a:r>
            <a:endParaRPr lang="en-US" dirty="0"/>
          </a:p>
          <a:p>
            <a:pPr algn="ctr">
              <a:lnSpc>
                <a:spcPct val="95000"/>
              </a:lnSpc>
            </a:pPr>
            <a:endParaRPr lang="en-US" sz="1600" b="1" dirty="0">
              <a:solidFill>
                <a:srgbClr val="000000"/>
              </a:solidFill>
              <a:latin typeface="Arial" pitchFamily="-102" charset="0"/>
            </a:endParaRPr>
          </a:p>
          <a:p>
            <a:pPr algn="ctr">
              <a:lnSpc>
                <a:spcPct val="9500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Erosioon</a:t>
            </a:r>
            <a:endParaRPr lang="en-US" sz="1600" b="1" dirty="0">
              <a:solidFill>
                <a:srgbClr val="000000"/>
              </a:solidFill>
              <a:latin typeface="Arial" pitchFamily="-102" charset="0"/>
            </a:endParaRPr>
          </a:p>
        </p:txBody>
      </p:sp>
      <p:pic>
        <p:nvPicPr>
          <p:cNvPr id="8397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9074" y="1473763"/>
            <a:ext cx="1085850" cy="49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Text Box 8"/>
          <p:cNvSpPr txBox="1">
            <a:spLocks noChangeArrowheads="1"/>
          </p:cNvSpPr>
          <p:nvPr/>
        </p:nvSpPr>
        <p:spPr bwMode="auto">
          <a:xfrm>
            <a:off x="4496276" y="2636045"/>
            <a:ext cx="454339" cy="320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itchFamily="-102" charset="0"/>
              </a:rPr>
              <a:t>7</a:t>
            </a:r>
            <a:endParaRPr lang="en-US" dirty="0"/>
          </a:p>
          <a:p>
            <a:pPr>
              <a:lnSpc>
                <a:spcPct val="95000"/>
              </a:lnSpc>
            </a:pPr>
            <a:endParaRPr lang="en-US" sz="2400" b="1" dirty="0">
              <a:solidFill>
                <a:srgbClr val="000000"/>
              </a:solidFill>
              <a:latin typeface="Arial" pitchFamily="-102" charset="0"/>
            </a:endParaRPr>
          </a:p>
          <a:p>
            <a:pPr>
              <a:lnSpc>
                <a:spcPct val="95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itchFamily="-102" charset="0"/>
              </a:rPr>
              <a:t>6</a:t>
            </a:r>
            <a:endParaRPr lang="en-US" dirty="0"/>
          </a:p>
          <a:p>
            <a:pPr>
              <a:lnSpc>
                <a:spcPct val="95000"/>
              </a:lnSpc>
            </a:pPr>
            <a:endParaRPr lang="en-US" sz="2400" b="1" dirty="0">
              <a:solidFill>
                <a:srgbClr val="000000"/>
              </a:solidFill>
              <a:latin typeface="Arial" pitchFamily="-102" charset="0"/>
            </a:endParaRPr>
          </a:p>
          <a:p>
            <a:pPr>
              <a:lnSpc>
                <a:spcPct val="95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itchFamily="-102" charset="0"/>
              </a:rPr>
              <a:t>5</a:t>
            </a:r>
            <a:endParaRPr lang="en-US" dirty="0"/>
          </a:p>
          <a:p>
            <a:pPr>
              <a:lnSpc>
                <a:spcPct val="95000"/>
              </a:lnSpc>
            </a:pPr>
            <a:endParaRPr lang="en-US" sz="2400" b="1" dirty="0">
              <a:solidFill>
                <a:srgbClr val="000000"/>
              </a:solidFill>
              <a:latin typeface="Arial" pitchFamily="-102" charset="0"/>
            </a:endParaRPr>
          </a:p>
          <a:p>
            <a:pPr>
              <a:lnSpc>
                <a:spcPct val="95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itchFamily="-102" charset="0"/>
              </a:rPr>
              <a:t>4</a:t>
            </a:r>
            <a:endParaRPr lang="en-US" dirty="0"/>
          </a:p>
          <a:p>
            <a:pPr>
              <a:lnSpc>
                <a:spcPct val="95000"/>
              </a:lnSpc>
            </a:pPr>
            <a:endParaRPr lang="en-US" sz="2400" b="1" dirty="0">
              <a:solidFill>
                <a:srgbClr val="000000"/>
              </a:solidFill>
              <a:latin typeface="Arial" pitchFamily="-102" charset="0"/>
            </a:endParaRPr>
          </a:p>
          <a:p>
            <a:pPr>
              <a:lnSpc>
                <a:spcPct val="95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itchFamily="-102" charset="0"/>
              </a:rPr>
              <a:t>3</a:t>
            </a:r>
          </a:p>
        </p:txBody>
      </p:sp>
      <p:pic>
        <p:nvPicPr>
          <p:cNvPr id="8397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3336" y="2088847"/>
            <a:ext cx="477203" cy="415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9201" y="1847088"/>
            <a:ext cx="478632" cy="430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560820" y="5829300"/>
            <a:ext cx="2233265" cy="575542"/>
          </a:xfrm>
          <a:prstGeom prst="rect">
            <a:avLst/>
          </a:prstGeom>
          <a:noFill/>
        </p:spPr>
        <p:txBody>
          <a:bodyPr wrap="square" lIns="82292" tIns="41148" rIns="82292" bIns="41148" rtlCol="0">
            <a:spAutoFit/>
          </a:bodyPr>
          <a:lstStyle/>
          <a:p>
            <a:r>
              <a:rPr lang="et-EE" sz="1600" dirty="0" smtClean="0">
                <a:latin typeface="Arial Narrow"/>
                <a:cs typeface="Arial Narrow"/>
              </a:rPr>
              <a:t>HA - hüdroksüapatiit</a:t>
            </a:r>
          </a:p>
          <a:p>
            <a:r>
              <a:rPr lang="et-EE" sz="1600" dirty="0" smtClean="0">
                <a:latin typeface="Arial Narrow"/>
                <a:cs typeface="Arial Narrow"/>
              </a:rPr>
              <a:t>FA - fluorapatiit</a:t>
            </a:r>
            <a:endParaRPr lang="et-EE" sz="16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1" y="457205"/>
            <a:ext cx="612362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3" descr="kolli happerynnak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54107" y="4061320"/>
            <a:ext cx="2989897" cy="2049444"/>
          </a:xfrm>
          <a:prstGeom prst="rect">
            <a:avLst/>
          </a:prstGeom>
        </p:spPr>
      </p:pic>
      <p:sp>
        <p:nvSpPr>
          <p:cNvPr id="4" name="Up Arrow Callout 3"/>
          <p:cNvSpPr/>
          <p:nvPr/>
        </p:nvSpPr>
        <p:spPr>
          <a:xfrm>
            <a:off x="2994660" y="5150644"/>
            <a:ext cx="2948940" cy="960120"/>
          </a:xfrm>
          <a:prstGeom prst="upArrow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2" tIns="41148" rIns="82292" bIns="41148" anchor="ctr"/>
          <a:lstStyle/>
          <a:p>
            <a:pPr algn="ctr">
              <a:defRPr/>
            </a:pPr>
            <a:r>
              <a:rPr lang="et-EE" dirty="0">
                <a:solidFill>
                  <a:schemeClr val="tx1"/>
                </a:solidFill>
              </a:rPr>
              <a:t>Mehhaaniline puhastamine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4" y="4267200"/>
            <a:ext cx="5359400" cy="2604668"/>
          </a:xfrm>
          <a:prstGeom prst="rect">
            <a:avLst/>
          </a:prstGeom>
        </p:spPr>
      </p:pic>
      <p:sp>
        <p:nvSpPr>
          <p:cNvPr id="126978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>
              <a:lnSpc>
                <a:spcPct val="95000"/>
              </a:lnSpc>
              <a:defRPr/>
            </a:pPr>
            <a:r>
              <a:rPr lang="et-EE" sz="4400" dirty="0" smtClean="0">
                <a:solidFill>
                  <a:srgbClr val="003366"/>
                </a:solidFill>
                <a:latin typeface="Arial" charset="0"/>
              </a:rPr>
              <a:t>Suuhügieen ei ole piisav ...</a:t>
            </a:r>
            <a:endParaRPr lang="et-EE" sz="4400" dirty="0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93187" name="Rectangle 2"/>
          <p:cNvSpPr>
            <a:spLocks noGrp="1" noChangeArrowheads="1"/>
          </p:cNvSpPr>
          <p:nvPr>
            <p:ph idx="1"/>
          </p:nvPr>
        </p:nvSpPr>
        <p:spPr/>
        <p:txBody>
          <a:bodyPr lIns="0" rIns="0" bIns="0">
            <a:normAutofit/>
          </a:bodyPr>
          <a:lstStyle/>
          <a:p>
            <a:pPr marL="455709" lvl="1" indent="-308568" algn="l" defTabSz="912846">
              <a:lnSpc>
                <a:spcPct val="95000"/>
              </a:lnSpc>
              <a:spcBef>
                <a:spcPct val="0"/>
              </a:spcBef>
              <a:spcAft>
                <a:spcPts val="2160"/>
              </a:spcAft>
              <a:buClr>
                <a:srgbClr val="000000"/>
              </a:buClr>
              <a:buFontTx/>
              <a:buChar char="•"/>
            </a:pPr>
            <a:r>
              <a:rPr lang="et-EE" sz="2500" dirty="0" smtClean="0">
                <a:solidFill>
                  <a:srgbClr val="000000"/>
                </a:solidFill>
                <a:latin typeface="Arial" pitchFamily="-102" charset="0"/>
              </a:rPr>
              <a:t>patsiendid arvavad, et peale pesemist on hambad “täiesti puhtad”</a:t>
            </a:r>
            <a:endParaRPr lang="et-EE" sz="2500" dirty="0" smtClean="0"/>
          </a:p>
          <a:p>
            <a:pPr marL="455709" lvl="1" indent="-308568" algn="l" defTabSz="912846">
              <a:lnSpc>
                <a:spcPct val="95000"/>
              </a:lnSpc>
              <a:spcBef>
                <a:spcPct val="0"/>
              </a:spcBef>
              <a:spcAft>
                <a:spcPts val="2160"/>
              </a:spcAft>
              <a:buClr>
                <a:srgbClr val="000000"/>
              </a:buClr>
              <a:buFontTx/>
              <a:buChar char="•"/>
            </a:pPr>
            <a:r>
              <a:rPr lang="et-EE" sz="2500" dirty="0" smtClean="0">
                <a:solidFill>
                  <a:srgbClr val="000000"/>
                </a:solidFill>
                <a:latin typeface="Arial" pitchFamily="-102" charset="0"/>
              </a:rPr>
              <a:t>tegelikkuses jääb hammastele alati jäänukkattu</a:t>
            </a:r>
            <a:endParaRPr lang="et-EE" sz="2500" dirty="0" smtClean="0"/>
          </a:p>
          <a:p>
            <a:pPr marL="455709" lvl="1" indent="-308568" algn="l" defTabSz="912846">
              <a:lnSpc>
                <a:spcPct val="95000"/>
              </a:lnSpc>
              <a:spcBef>
                <a:spcPct val="0"/>
              </a:spcBef>
              <a:spcAft>
                <a:spcPts val="2160"/>
              </a:spcAft>
              <a:buClr>
                <a:srgbClr val="000000"/>
              </a:buClr>
              <a:buFontTx/>
              <a:buChar char="•"/>
            </a:pPr>
            <a:r>
              <a:rPr lang="et-EE" sz="2500" dirty="0" smtClean="0">
                <a:solidFill>
                  <a:srgbClr val="000000"/>
                </a:solidFill>
                <a:latin typeface="Arial" pitchFamily="-102" charset="0"/>
              </a:rPr>
              <a:t>isegi hambaniidiga puhastamise järel on residuaalkatt võimeline esile kutsuma mõõduka (pH 5,5) happerünnaku</a:t>
            </a:r>
            <a:endParaRPr lang="et-EE" sz="2500" dirty="0">
              <a:solidFill>
                <a:srgbClr val="000000"/>
              </a:solidFill>
              <a:latin typeface="Arial" pitchFamily="-102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709" y="0"/>
            <a:ext cx="8229600" cy="1143000"/>
          </a:xfrm>
        </p:spPr>
        <p:txBody>
          <a:bodyPr>
            <a:normAutofit/>
          </a:bodyPr>
          <a:lstStyle/>
          <a:p>
            <a:r>
              <a:rPr lang="et-EE" dirty="0" smtClean="0"/>
              <a:t>Hambaauk on ainult sümptom!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709" y="1447800"/>
            <a:ext cx="7913091" cy="4800600"/>
          </a:xfrm>
        </p:spPr>
        <p:txBody>
          <a:bodyPr>
            <a:normAutofit/>
          </a:bodyPr>
          <a:lstStyle/>
          <a:p>
            <a:r>
              <a:rPr lang="et-EE" sz="2800" dirty="0" smtClean="0"/>
              <a:t>arst peab haiguse ravimiseks hindama haige riskiprofiili ja mõjutama biofilmi kariogeensust</a:t>
            </a:r>
          </a:p>
          <a:p>
            <a:r>
              <a:rPr lang="et-EE" sz="2800" dirty="0" smtClean="0"/>
              <a:t>nii ravime haigust arstlikult, mitte “opereeriva näputöölisena”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334" y="3875307"/>
            <a:ext cx="5955638" cy="237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04800"/>
            <a:ext cx="8229600" cy="1143000"/>
          </a:xfrm>
        </p:spPr>
        <p:txBody>
          <a:bodyPr/>
          <a:lstStyle/>
          <a:p>
            <a:r>
              <a:rPr lang="et-EE" dirty="0" smtClean="0"/>
              <a:t>Kaariese “soodumus”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057400"/>
            <a:ext cx="7866888" cy="4800600"/>
          </a:xfrm>
        </p:spPr>
        <p:txBody>
          <a:bodyPr/>
          <a:lstStyle/>
          <a:p>
            <a:r>
              <a:rPr lang="et-EE" dirty="0" smtClean="0"/>
              <a:t>80% kaarieskahjustusi esineb 20% inimestest</a:t>
            </a:r>
          </a:p>
          <a:p>
            <a:r>
              <a:rPr lang="et-EE" dirty="0" smtClean="0"/>
              <a:t>60% täidisi asetatakse 40% elanikkonnast</a:t>
            </a:r>
          </a:p>
          <a:p>
            <a:r>
              <a:rPr lang="et-EE" dirty="0" smtClean="0"/>
              <a:t>10% (15 - 5%) hambad terved</a:t>
            </a:r>
          </a:p>
          <a:p>
            <a:endParaRPr lang="et-EE" dirty="0" smtClean="0"/>
          </a:p>
          <a:p>
            <a:r>
              <a:rPr lang="et-EE" dirty="0" smtClean="0"/>
              <a:t>&gt;70% on täidise väljavahetamise põhjuseks sekundaarne kaaries</a:t>
            </a:r>
            <a:endParaRPr lang="et-EE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Suu mikrobioota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rohkem kui 700 liiki</a:t>
            </a:r>
          </a:p>
          <a:p>
            <a:r>
              <a:rPr lang="et-EE" dirty="0" smtClean="0"/>
              <a:t>kaariesepatogeene &gt;26</a:t>
            </a:r>
          </a:p>
          <a:p>
            <a:pPr lvl="1"/>
            <a:r>
              <a:rPr lang="et-EE" dirty="0" smtClean="0"/>
              <a:t>atsidogeensed</a:t>
            </a:r>
          </a:p>
          <a:p>
            <a:pPr lvl="1"/>
            <a:r>
              <a:rPr lang="et-EE" dirty="0" smtClean="0"/>
              <a:t>atsiduursed</a:t>
            </a:r>
          </a:p>
          <a:p>
            <a:r>
              <a:rPr lang="et-EE" dirty="0" smtClean="0"/>
              <a:t>tasakaalu tervisliku või haigusliku biofilmi kujunemisel mõjutavad riskifaktorid</a:t>
            </a:r>
          </a:p>
          <a:p>
            <a:pPr lvl="1"/>
            <a:r>
              <a:rPr lang="et-EE" sz="2000" dirty="0" smtClean="0"/>
              <a:t>dieet, sülg, ravimid, vähe fluoriidi, halb hügieen.. </a:t>
            </a:r>
          </a:p>
          <a:p>
            <a:pPr lvl="1">
              <a:buNone/>
            </a:pPr>
            <a:endParaRPr lang="et-EE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9830" y="4108469"/>
            <a:ext cx="6058288" cy="274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37978"/>
            <a:ext cx="8229600" cy="1143000"/>
          </a:xfrm>
        </p:spPr>
        <p:txBody>
          <a:bodyPr/>
          <a:lstStyle/>
          <a:p>
            <a:r>
              <a:rPr lang="et-EE" dirty="0" smtClean="0"/>
              <a:t>Biofilmi tolerantsus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978" y="1580978"/>
            <a:ext cx="8229600" cy="4389120"/>
          </a:xfrm>
        </p:spPr>
        <p:txBody>
          <a:bodyPr/>
          <a:lstStyle/>
          <a:p>
            <a:r>
              <a:rPr lang="et-EE" sz="2800" dirty="0" smtClean="0"/>
              <a:t>50-90% ekstratsellulaarne polümeer (EPS)</a:t>
            </a:r>
          </a:p>
          <a:p>
            <a:r>
              <a:rPr lang="et-EE" sz="2800" dirty="0" smtClean="0"/>
              <a:t>EPS kaitseb PMN lümfotsüütide eest</a:t>
            </a:r>
          </a:p>
          <a:p>
            <a:r>
              <a:rPr lang="et-EE" sz="2800" dirty="0" smtClean="0"/>
              <a:t>eksopolüsahhariid inhibeerib fagotsütoosi</a:t>
            </a:r>
          </a:p>
          <a:p>
            <a:r>
              <a:rPr lang="et-EE" sz="2800" dirty="0" smtClean="0"/>
              <a:t>proteinaasne maatriks takistab imuunsüsteemi</a:t>
            </a:r>
          </a:p>
          <a:p>
            <a:endParaRPr lang="et-EE" dirty="0" smtClean="0"/>
          </a:p>
          <a:p>
            <a:endParaRPr lang="et-EE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96375"/>
            <a:ext cx="8229600" cy="1143000"/>
          </a:xfrm>
        </p:spPr>
        <p:txBody>
          <a:bodyPr/>
          <a:lstStyle/>
          <a:p>
            <a:r>
              <a:rPr lang="et-EE" dirty="0" smtClean="0"/>
              <a:t>Mikrohambaravi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641" y="1868705"/>
            <a:ext cx="7790688" cy="4800600"/>
          </a:xfrm>
        </p:spPr>
        <p:txBody>
          <a:bodyPr/>
          <a:lstStyle/>
          <a:p>
            <a:r>
              <a:rPr lang="et-EE" dirty="0" smtClean="0"/>
              <a:t>kaaries on suu biofilmi tasakaaluhäire</a:t>
            </a:r>
          </a:p>
          <a:p>
            <a:endParaRPr lang="et-EE" dirty="0" smtClean="0"/>
          </a:p>
          <a:p>
            <a:r>
              <a:rPr lang="et-EE" dirty="0" smtClean="0"/>
              <a:t>ravi peab tegelema haiguse põhjusega ehk muutma happelise biofilmi “tervislikuks”</a:t>
            </a:r>
          </a:p>
          <a:p>
            <a:endParaRPr lang="et-EE" dirty="0" smtClean="0"/>
          </a:p>
          <a:p>
            <a:r>
              <a:rPr lang="et-EE" dirty="0" smtClean="0"/>
              <a:t>hambasõbralik mikroobikooslus on nagu hästi dresseeritud koduloom?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9"/>
            <a:ext cx="8229600" cy="1143000"/>
          </a:xfrm>
        </p:spPr>
        <p:txBody>
          <a:bodyPr/>
          <a:lstStyle/>
          <a:p>
            <a:pPr algn="ctr"/>
            <a:r>
              <a:rPr lang="et-EE" dirty="0" smtClean="0"/>
              <a:t>vt kiku.hambaarst.ee</a:t>
            </a:r>
            <a:endParaRPr lang="et-EE" dirty="0"/>
          </a:p>
        </p:txBody>
      </p:sp>
      <p:pic>
        <p:nvPicPr>
          <p:cNvPr id="5" name="Picture 4" descr="Screen Shot 2013-02-19 at 18.29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118" y="1417649"/>
            <a:ext cx="3824573" cy="5169637"/>
          </a:xfrm>
          <a:prstGeom prst="rect">
            <a:avLst/>
          </a:prstGeom>
        </p:spPr>
      </p:pic>
      <p:pic>
        <p:nvPicPr>
          <p:cNvPr id="6" name="Picture 5" descr="Screen Shot 2013-02-19 at 18.32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4" y="1600204"/>
            <a:ext cx="5111693" cy="447376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ies imbala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352800"/>
            <a:ext cx="4844198" cy="35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2" y="304800"/>
            <a:ext cx="8229600" cy="1143000"/>
          </a:xfrm>
        </p:spPr>
        <p:txBody>
          <a:bodyPr/>
          <a:lstStyle/>
          <a:p>
            <a:r>
              <a:rPr lang="et-EE" smtClean="0"/>
              <a:t>Kaariese </a:t>
            </a:r>
            <a:r>
              <a:rPr lang="et-EE" dirty="0" smtClean="0"/>
              <a:t>diagnoos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2" y="1447800"/>
            <a:ext cx="8153400" cy="4800600"/>
          </a:xfrm>
        </p:spPr>
        <p:txBody>
          <a:bodyPr/>
          <a:lstStyle/>
          <a:p>
            <a:r>
              <a:rPr lang="et-EE" dirty="0" smtClean="0"/>
              <a:t>sümptomite avastamine ei ole veel diagnoos</a:t>
            </a:r>
          </a:p>
          <a:p>
            <a:r>
              <a:rPr lang="et-EE" dirty="0" smtClean="0"/>
              <a:t>hinda – halda – (mitte)invasiivne ravi</a:t>
            </a:r>
          </a:p>
          <a:p>
            <a:r>
              <a:rPr lang="et-EE" dirty="0" smtClean="0"/>
              <a:t>BAD – SAFE tasakaal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K log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464" y="838201"/>
            <a:ext cx="2346539" cy="892174"/>
          </a:xfrm>
          <a:prstGeom prst="rect">
            <a:avLst/>
          </a:prstGeom>
        </p:spPr>
      </p:pic>
      <p:pic>
        <p:nvPicPr>
          <p:cNvPr id="6" name="Picture 5" descr="ESHL 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261" y="5943600"/>
            <a:ext cx="3886200" cy="689530"/>
          </a:xfrm>
          <a:prstGeom prst="rect">
            <a:avLst/>
          </a:prstGeom>
        </p:spPr>
      </p:pic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066800" y="141900"/>
            <a:ext cx="6705600" cy="1392599"/>
          </a:xfrm>
          <a:prstGeom prst="rect">
            <a:avLst/>
          </a:prstGeom>
        </p:spPr>
        <p:txBody>
          <a:bodyPr lIns="91418" tIns="91418" rIns="91418" bIns="91418" anchor="b" anchorCtr="0">
            <a:noAutofit/>
          </a:bodyPr>
          <a:lstStyle/>
          <a:p>
            <a:pPr algn="ctr">
              <a:buNone/>
            </a:pPr>
            <a:r>
              <a:rPr lang="et-EE" sz="3200" dirty="0" smtClean="0"/>
              <a:t>Laste hammaste tervis projekti (utoopiline?) eesmärk</a:t>
            </a:r>
            <a:endParaRPr lang="et-EE" sz="3200"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914400" y="1730375"/>
            <a:ext cx="7924800" cy="4329934"/>
          </a:xfrm>
          <a:prstGeom prst="rect">
            <a:avLst/>
          </a:prstGeom>
        </p:spPr>
        <p:txBody>
          <a:bodyPr lIns="91418" tIns="91418" rIns="91418" bIns="91418" anchor="t" anchorCtr="0">
            <a:noAutofit/>
          </a:bodyPr>
          <a:lstStyle/>
          <a:p>
            <a:pPr>
              <a:spcAft>
                <a:spcPts val="1800"/>
              </a:spcAft>
            </a:pPr>
            <a:r>
              <a:rPr lang="et-EE" sz="2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Projekti üldeesmärk on vähendada 0-9 a laste haigestumist hambakaariesesse.</a:t>
            </a:r>
            <a:endParaRPr lang="et-EE" dirty="0" smtClean="0"/>
          </a:p>
          <a:p>
            <a:pPr>
              <a:spcAft>
                <a:spcPts val="1800"/>
              </a:spcAft>
            </a:pPr>
            <a:r>
              <a:rPr lang="et-EE" sz="2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Kaugemaks eesmärgiks on hammaste terviseolukord, kus DMF-indeks on vähenenud WHO poolt ette nähtud tasemele 2020. aastaks. </a:t>
            </a:r>
            <a:endParaRPr lang="et-EE" dirty="0" smtClean="0"/>
          </a:p>
          <a:p>
            <a:r>
              <a:rPr lang="et-EE" sz="2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Vähemalt 80% 6-aastastest lastest oleksid kaariesevabad ning 12-aastaste keskmine DMF-indeks oleks väiksem kui 1,5</a:t>
            </a:r>
            <a:endParaRPr lang="et-EE" sz="2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Picture 4" descr="EHL logo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" y="202239"/>
            <a:ext cx="1579563" cy="152813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2" y="1676405"/>
            <a:ext cx="5181600" cy="347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5"/>
            <a:ext cx="8229600" cy="1143000"/>
          </a:xfrm>
        </p:spPr>
        <p:txBody>
          <a:bodyPr/>
          <a:lstStyle/>
          <a:p>
            <a:r>
              <a:rPr lang="en-US" dirty="0" smtClean="0"/>
              <a:t>Mona Mia 11a</a:t>
            </a:r>
            <a:endParaRPr lang="en-US" dirty="0"/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5" y="1676412"/>
            <a:ext cx="4724400" cy="479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692" y="274606"/>
            <a:ext cx="8229600" cy="1143000"/>
          </a:xfrm>
        </p:spPr>
        <p:txBody>
          <a:bodyPr/>
          <a:lstStyle/>
          <a:p>
            <a:r>
              <a:rPr lang="et-EE" dirty="0" smtClean="0"/>
              <a:t>“Auk” tekib hambasse kohe ..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" name="Picture 4" descr="C:\My Documents\Scans\Jpeg files\Developmental fissure defec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600222"/>
            <a:ext cx="3657600" cy="3919974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6" name="Picture 5" descr="C:\Documents and Settings\Administrator\Desktop\Briefcase\Scans\Jpeg files\E5 we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249" y="1600222"/>
            <a:ext cx="5175618" cy="3919974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̈ügime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417640"/>
            <a:ext cx="2838450" cy="296702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1964618"/>
            <a:ext cx="2743200" cy="176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Vastuvõtu uutmine = rääkimine?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2" y="1417637"/>
            <a:ext cx="7467598" cy="4787045"/>
          </a:xfrm>
        </p:spPr>
        <p:txBody>
          <a:bodyPr>
            <a:normAutofit fontScale="92500"/>
          </a:bodyPr>
          <a:lstStyle/>
          <a:p>
            <a:r>
              <a:rPr lang="et-EE" sz="2800" dirty="0" smtClean="0"/>
              <a:t>patsiendile KASU selgitamine  </a:t>
            </a:r>
          </a:p>
          <a:p>
            <a:pPr lvl="1"/>
            <a:r>
              <a:rPr lang="et-EE" sz="2400" dirty="0" smtClean="0"/>
              <a:t>“labane müügimehetehnika”</a:t>
            </a:r>
          </a:p>
          <a:p>
            <a:endParaRPr lang="et-EE" sz="2800" dirty="0" smtClean="0"/>
          </a:p>
          <a:p>
            <a:endParaRPr lang="et-EE" sz="2800" dirty="0" smtClean="0"/>
          </a:p>
          <a:p>
            <a:endParaRPr lang="et-EE" sz="2800" smtClean="0"/>
          </a:p>
          <a:p>
            <a:endParaRPr lang="et-EE" sz="2800" dirty="0" smtClean="0"/>
          </a:p>
          <a:p>
            <a:r>
              <a:rPr lang="et-EE" sz="3600" dirty="0" smtClean="0">
                <a:solidFill>
                  <a:srgbClr val="800000"/>
                </a:solidFill>
              </a:rPr>
              <a:t>motiveeriv intervjueerimine</a:t>
            </a:r>
          </a:p>
          <a:p>
            <a:pPr>
              <a:buNone/>
            </a:pPr>
            <a:r>
              <a:rPr lang="et-EE" sz="2800" dirty="0" smtClean="0"/>
              <a:t> 	</a:t>
            </a:r>
            <a:r>
              <a:rPr lang="et-EE" sz="2400" dirty="0" smtClean="0"/>
              <a:t>peab kokkuvõttes viima terviseharjumuste muutmiseni </a:t>
            </a:r>
            <a:endParaRPr lang="et-EE" sz="2800" dirty="0" smtClean="0"/>
          </a:p>
          <a:p>
            <a:r>
              <a:rPr lang="et-EE" sz="2400" dirty="0" smtClean="0"/>
              <a:t>paradigma muut patsiendi poolt – aukude “ravilt” kaariesehaiguse kontrolli all hoidmise poole</a:t>
            </a:r>
          </a:p>
          <a:p>
            <a:pPr>
              <a:buNone/>
            </a:pPr>
            <a:endParaRPr lang="et-EE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2-20 at 17.08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995" y="306584"/>
            <a:ext cx="4521906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6584"/>
            <a:ext cx="8229600" cy="1143000"/>
          </a:xfrm>
        </p:spPr>
        <p:txBody>
          <a:bodyPr/>
          <a:lstStyle/>
          <a:p>
            <a:r>
              <a:rPr lang="et-EE" dirty="0" smtClean="0"/>
              <a:t>Patsiendi ravimine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2220" y="1676400"/>
            <a:ext cx="7498080" cy="4800600"/>
          </a:xfrm>
        </p:spPr>
        <p:txBody>
          <a:bodyPr/>
          <a:lstStyle/>
          <a:p>
            <a:r>
              <a:rPr lang="et-EE" dirty="0" smtClean="0"/>
              <a:t>“rätsepatöö” vastavalt indiviidi riskile</a:t>
            </a:r>
          </a:p>
          <a:p>
            <a:endParaRPr lang="et-EE" dirty="0" smtClean="0"/>
          </a:p>
          <a:p>
            <a:r>
              <a:rPr lang="et-EE" dirty="0" smtClean="0"/>
              <a:t>eesmärgiks biofilmi pH tõstmine</a:t>
            </a:r>
          </a:p>
          <a:p>
            <a:pPr lvl="1"/>
            <a:r>
              <a:rPr lang="et-EE" dirty="0" smtClean="0"/>
              <a:t>tervisliku biofilmi kasvatamine on tõhusam, kui biofilmi eemaldamise üritamine!</a:t>
            </a:r>
          </a:p>
          <a:p>
            <a:pPr>
              <a:buNone/>
            </a:pPr>
            <a:endParaRPr lang="et-EE" dirty="0" smtClean="0"/>
          </a:p>
          <a:p>
            <a:pPr>
              <a:buNone/>
            </a:pPr>
            <a:endParaRPr lang="et-EE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9580" y="914400"/>
            <a:ext cx="5792419" cy="474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635" y="274638"/>
            <a:ext cx="2307946" cy="195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r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261" y="-533396"/>
            <a:ext cx="2819399" cy="2819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Dieet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suhkrurünnaku sagedus</a:t>
            </a:r>
          </a:p>
          <a:p>
            <a:r>
              <a:rPr lang="et-EE" dirty="0" smtClean="0"/>
              <a:t>happerünnaku sagedus</a:t>
            </a:r>
            <a:endParaRPr lang="et-EE" dirty="0"/>
          </a:p>
        </p:txBody>
      </p:sp>
      <p:pic>
        <p:nvPicPr>
          <p:cNvPr id="4" name="Picture 3" descr="hamson kokakaaries.jpg"/>
          <p:cNvPicPr>
            <a:picLocks noChangeAspect="1"/>
          </p:cNvPicPr>
          <p:nvPr/>
        </p:nvPicPr>
        <p:blipFill>
          <a:blip r:embed="rId4">
            <a:lum bright="11000"/>
          </a:blip>
          <a:stretch>
            <a:fillRect/>
          </a:stretch>
        </p:blipFill>
        <p:spPr>
          <a:xfrm>
            <a:off x="3556299" y="2785723"/>
            <a:ext cx="5587701" cy="3538877"/>
          </a:xfrm>
          <a:prstGeom prst="rect">
            <a:avLst/>
          </a:prstGeom>
        </p:spPr>
      </p:pic>
      <p:pic>
        <p:nvPicPr>
          <p:cNvPr id="5" name="Picture 4" descr="Screen Shot 2013-02-20 at 15.35.3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671" y="274643"/>
            <a:ext cx="2059489" cy="1858962"/>
          </a:xfrm>
          <a:prstGeom prst="rect">
            <a:avLst/>
          </a:prstGeom>
        </p:spPr>
      </p:pic>
      <p:pic>
        <p:nvPicPr>
          <p:cNvPr id="7" name="Picture 6" descr="suhkur joogis rakvere noortekeskus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05882"/>
            <a:ext cx="4750250" cy="318167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76200"/>
            <a:ext cx="9144000" cy="6858000"/>
          </a:xfrm>
          <a:prstGeom prst="rect">
            <a:avLst/>
          </a:prstGeom>
        </p:spPr>
      </p:pic>
      <p:pic>
        <p:nvPicPr>
          <p:cNvPr id="3" name="Picture 2" descr="pho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1" y="0"/>
            <a:ext cx="6070600" cy="4552950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-152400" y="1828800"/>
            <a:ext cx="3429000" cy="1524000"/>
          </a:xfrm>
          <a:prstGeom prst="donut">
            <a:avLst>
              <a:gd name="adj" fmla="val 5631"/>
            </a:avLst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et-EE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894" y="274320"/>
            <a:ext cx="7498080" cy="1143000"/>
          </a:xfrm>
        </p:spPr>
        <p:txBody>
          <a:bodyPr/>
          <a:lstStyle/>
          <a:p>
            <a:pPr>
              <a:defRPr/>
            </a:pPr>
            <a:endParaRPr lang="et-EE"/>
          </a:p>
        </p:txBody>
      </p:sp>
      <p:pic>
        <p:nvPicPr>
          <p:cNvPr id="44035" name="Picture 2" descr="juss meisterdab suhkrukell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1439" y="0"/>
            <a:ext cx="94783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hkrukell_A3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90038" y="-343258"/>
            <a:ext cx="6107569" cy="86393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1" y="1826956"/>
          <a:ext cx="3751757" cy="2211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2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t-EE" sz="4000" dirty="0" smtClean="0"/>
              <a:t>Ennetav-konservatiivne-operatiivne</a:t>
            </a:r>
            <a:endParaRPr lang="et-EE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90602" y="2133602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5652" name="Left Arrow 4"/>
          <p:cNvSpPr>
            <a:spLocks noChangeArrowheads="1"/>
          </p:cNvSpPr>
          <p:nvPr/>
        </p:nvSpPr>
        <p:spPr bwMode="auto">
          <a:xfrm>
            <a:off x="6096488" y="5029200"/>
            <a:ext cx="2590323" cy="561499"/>
          </a:xfrm>
          <a:prstGeom prst="leftArrow">
            <a:avLst>
              <a:gd name="adj1" fmla="val 50000"/>
              <a:gd name="adj2" fmla="val 49934"/>
            </a:avLst>
          </a:prstGeom>
          <a:solidFill>
            <a:srgbClr val="2BD2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6" rIns="91436" bIns="45716">
            <a:prstTxWarp prst="textNoShape">
              <a:avLst/>
            </a:prstTxWarp>
          </a:bodyPr>
          <a:lstStyle/>
          <a:p>
            <a:pPr defTabSz="912873" eaLnBrk="0" hangingPunct="0"/>
            <a:endParaRPr lang="et-EE" sz="2400" dirty="0"/>
          </a:p>
        </p:txBody>
      </p:sp>
      <p:sp>
        <p:nvSpPr>
          <p:cNvPr id="155653" name="Left Arrow 5"/>
          <p:cNvSpPr>
            <a:spLocks noChangeArrowheads="1"/>
          </p:cNvSpPr>
          <p:nvPr/>
        </p:nvSpPr>
        <p:spPr bwMode="auto">
          <a:xfrm>
            <a:off x="6096488" y="3276127"/>
            <a:ext cx="2590323" cy="561498"/>
          </a:xfrm>
          <a:prstGeom prst="leftArrow">
            <a:avLst>
              <a:gd name="adj1" fmla="val 50000"/>
              <a:gd name="adj2" fmla="val 49934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6" rIns="91436" bIns="45716">
            <a:prstTxWarp prst="textNoShape">
              <a:avLst/>
            </a:prstTxWarp>
          </a:bodyPr>
          <a:lstStyle/>
          <a:p>
            <a:pPr defTabSz="912873" eaLnBrk="0" hangingPunct="0"/>
            <a:endParaRPr lang="et-EE" sz="2400" dirty="0"/>
          </a:p>
        </p:txBody>
      </p:sp>
      <p:sp>
        <p:nvSpPr>
          <p:cNvPr id="155654" name="TextBox 6"/>
          <p:cNvSpPr txBox="1">
            <a:spLocks noChangeArrowheads="1"/>
          </p:cNvSpPr>
          <p:nvPr/>
        </p:nvSpPr>
        <p:spPr bwMode="auto">
          <a:xfrm>
            <a:off x="6169884" y="2133135"/>
            <a:ext cx="1693415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t-EE">
                <a:latin typeface="Gill Sans MT" pitchFamily="-102" charset="0"/>
              </a:rPr>
              <a:t> </a:t>
            </a:r>
            <a:br>
              <a:rPr lang="et-EE">
                <a:latin typeface="Gill Sans MT" pitchFamily="-102" charset="0"/>
              </a:rPr>
            </a:br>
            <a:r>
              <a:rPr lang="et-EE">
                <a:latin typeface="Gill Sans MT" pitchFamily="-102" charset="0"/>
              </a:rPr>
              <a:t>Operatiivne ravi</a:t>
            </a:r>
          </a:p>
        </p:txBody>
      </p:sp>
      <p:sp>
        <p:nvSpPr>
          <p:cNvPr id="155655" name="TextBox 8"/>
          <p:cNvSpPr txBox="1">
            <a:spLocks noChangeArrowheads="1"/>
          </p:cNvSpPr>
          <p:nvPr/>
        </p:nvSpPr>
        <p:spPr bwMode="auto">
          <a:xfrm>
            <a:off x="6274097" y="4114802"/>
            <a:ext cx="196504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t-EE">
                <a:latin typeface="Gill Sans MT" pitchFamily="-102" charset="0"/>
              </a:rPr>
              <a:t>Konservatiivne ravi</a:t>
            </a:r>
          </a:p>
        </p:txBody>
      </p:sp>
      <p:sp>
        <p:nvSpPr>
          <p:cNvPr id="155656" name="TextBox 9"/>
          <p:cNvSpPr txBox="1">
            <a:spLocks noChangeArrowheads="1"/>
          </p:cNvSpPr>
          <p:nvPr/>
        </p:nvSpPr>
        <p:spPr bwMode="auto">
          <a:xfrm>
            <a:off x="6512864" y="5639277"/>
            <a:ext cx="130749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t-EE">
                <a:latin typeface="Gill Sans MT" pitchFamily="-102" charset="0"/>
              </a:rPr>
              <a:t>Ennetav ravi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0907" y="1417638"/>
            <a:ext cx="1169423" cy="369332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r>
              <a:rPr lang="et-EE" dirty="0" smtClean="0"/>
              <a:t>“Päris elu”</a:t>
            </a:r>
            <a:endParaRPr lang="et-EE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ylemaailmne_suutervisepaev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576796" y="-369094"/>
            <a:ext cx="2567204" cy="3633788"/>
          </a:xfrm>
          <a:prstGeom prst="rect">
            <a:avLst/>
          </a:prstGeom>
        </p:spPr>
      </p:pic>
      <p:pic>
        <p:nvPicPr>
          <p:cNvPr id="5" name="Picture 4" descr="P1060674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5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836" y="4862036"/>
            <a:ext cx="2702164" cy="1995964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4953000" y="2819411"/>
          <a:ext cx="3962400" cy="1721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1295411" y="274320"/>
            <a:ext cx="6810375" cy="822960"/>
          </a:xfrm>
        </p:spPr>
        <p:txBody>
          <a:bodyPr lIns="0" tIns="0" rIns="0" bIns="0" anchor="t"/>
          <a:lstStyle/>
          <a:p>
            <a:pPr>
              <a:lnSpc>
                <a:spcPct val="95000"/>
              </a:lnSpc>
              <a:defRPr/>
            </a:pPr>
            <a:r>
              <a:rPr lang="en-US" sz="5400" dirty="0" err="1" smtClean="0">
                <a:latin typeface="Arial" pitchFamily="-102" charset="0"/>
              </a:rPr>
              <a:t>Tervisedendus</a:t>
            </a:r>
            <a:endParaRPr lang="en-US" sz="4800" dirty="0">
              <a:latin typeface="Arial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838210" y="1447800"/>
            <a:ext cx="6858001" cy="5135879"/>
          </a:xfrm>
        </p:spPr>
        <p:txBody>
          <a:bodyPr lIns="0" tIns="0" rIns="0" bIns="0">
            <a:normAutofit/>
          </a:bodyPr>
          <a:lstStyle/>
          <a:p>
            <a:pPr marL="771433" lvl="2" indent="-257144">
              <a:lnSpc>
                <a:spcPct val="95000"/>
              </a:lnSpc>
              <a:spcBef>
                <a:spcPct val="0"/>
              </a:spcBef>
              <a:spcAft>
                <a:spcPts val="1080"/>
              </a:spcAft>
              <a:buClr>
                <a:srgbClr val="000000"/>
              </a:buClr>
              <a:buSzPct val="80000"/>
              <a:buFont typeface="Courier New" pitchFamily="-102" charset="0"/>
              <a:buChar char="o"/>
            </a:pPr>
            <a:r>
              <a:rPr lang="en-US" sz="2900" dirty="0" err="1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edendab</a:t>
            </a:r>
            <a:r>
              <a:rPr lang="en-US" sz="2900" dirty="0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positiivse(l)t</a:t>
            </a:r>
            <a:r>
              <a:rPr lang="en-US" sz="2900" dirty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 </a:t>
            </a:r>
            <a:r>
              <a:rPr lang="en-US" sz="2900" dirty="0" err="1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tervist</a:t>
            </a:r>
            <a:endParaRPr lang="en-US" dirty="0" smtClean="0">
              <a:solidFill>
                <a:srgbClr val="000000"/>
              </a:solidFill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  <a:p>
            <a:pPr marL="771433" lvl="2" indent="-257144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80000"/>
              <a:buFont typeface="Courier New" pitchFamily="-102" charset="0"/>
              <a:buChar char="o"/>
            </a:pPr>
            <a:r>
              <a:rPr lang="en-US" sz="2900" dirty="0" err="1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haiguste</a:t>
            </a:r>
            <a:r>
              <a:rPr lang="en-US" sz="2900" dirty="0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 </a:t>
            </a:r>
            <a:r>
              <a:rPr lang="en-US" sz="2900" dirty="0" err="1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ennetamine</a:t>
            </a:r>
            <a:r>
              <a:rPr lang="en-US" sz="2900" dirty="0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 </a:t>
            </a:r>
            <a:endParaRPr lang="en-US" dirty="0">
              <a:ea typeface="ＭＳ Ｐゴシック" pitchFamily="-102" charset="-128"/>
            </a:endParaRPr>
          </a:p>
          <a:p>
            <a:pPr marL="1131435" lvl="3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pitchFamily="-102" charset="2"/>
              <a:buChar char="§"/>
            </a:pPr>
            <a:r>
              <a:rPr lang="en-US" sz="2900" dirty="0" err="1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tervisekasvatuse</a:t>
            </a:r>
            <a:endParaRPr lang="en-US" sz="2900" dirty="0" smtClean="0">
              <a:solidFill>
                <a:srgbClr val="000000"/>
              </a:solidFill>
              <a:latin typeface="Arial" pitchFamily="-102" charset="0"/>
              <a:ea typeface="ＭＳ Ｐゴシック" pitchFamily="-102" charset="-128"/>
            </a:endParaRPr>
          </a:p>
          <a:p>
            <a:pPr marL="1332861" lvl="4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pitchFamily="-102" charset="2"/>
              <a:buChar char="§"/>
            </a:pPr>
            <a:r>
              <a:rPr lang="en-US" dirty="0" err="1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teadlikkus</a:t>
            </a:r>
            <a:r>
              <a:rPr lang="en-US" dirty="0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ja</a:t>
            </a:r>
            <a:r>
              <a:rPr lang="en-US" dirty="0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oskused</a:t>
            </a:r>
            <a:endParaRPr lang="en-US" dirty="0" smtClean="0">
              <a:solidFill>
                <a:srgbClr val="000000"/>
              </a:solidFill>
              <a:latin typeface="Arial" pitchFamily="-102" charset="0"/>
              <a:ea typeface="ＭＳ Ｐゴシック" pitchFamily="-102" charset="-128"/>
            </a:endParaRPr>
          </a:p>
          <a:p>
            <a:pPr marL="2001423" lvl="6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pitchFamily="-102" charset="2"/>
              <a:buChar char="§"/>
            </a:pPr>
            <a:r>
              <a:rPr lang="en-US" dirty="0" err="1" smtClean="0">
                <a:solidFill>
                  <a:srgbClr val="008000"/>
                </a:solidFill>
                <a:latin typeface="Arial" pitchFamily="-102" charset="0"/>
                <a:ea typeface="ＭＳ Ｐゴシック" pitchFamily="-102" charset="-128"/>
              </a:rPr>
              <a:t>indiviidi</a:t>
            </a:r>
            <a:endParaRPr lang="en-US" dirty="0" smtClean="0">
              <a:solidFill>
                <a:srgbClr val="008000"/>
              </a:solidFill>
              <a:latin typeface="Arial" pitchFamily="-102" charset="0"/>
              <a:ea typeface="ＭＳ Ｐゴシック" pitchFamily="-102" charset="-128"/>
            </a:endParaRPr>
          </a:p>
          <a:p>
            <a:pPr marL="2001423" lvl="6">
              <a:lnSpc>
                <a:spcPct val="95000"/>
              </a:lnSpc>
              <a:spcBef>
                <a:spcPct val="0"/>
              </a:spcBef>
              <a:spcAft>
                <a:spcPts val="1620"/>
              </a:spcAft>
              <a:buClr>
                <a:srgbClr val="000000"/>
              </a:buClr>
              <a:buFont typeface="Wingdings" pitchFamily="-102" charset="2"/>
              <a:buChar char="§"/>
            </a:pPr>
            <a:r>
              <a:rPr lang="en-US" dirty="0" err="1" smtClean="0">
                <a:solidFill>
                  <a:srgbClr val="000090"/>
                </a:solidFill>
                <a:latin typeface="Arial" pitchFamily="-102" charset="0"/>
                <a:ea typeface="ＭＳ Ｐゴシック" pitchFamily="-102" charset="-128"/>
              </a:rPr>
              <a:t>rühmas</a:t>
            </a:r>
            <a:endParaRPr lang="en-US" dirty="0" smtClean="0">
              <a:solidFill>
                <a:srgbClr val="000090"/>
              </a:solidFill>
              <a:ea typeface="ＭＳ Ｐゴシック" pitchFamily="-102" charset="-128"/>
            </a:endParaRPr>
          </a:p>
          <a:p>
            <a:pPr marL="1131435" lvl="3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pitchFamily="-102" charset="2"/>
              <a:buChar char="§"/>
            </a:pPr>
            <a:r>
              <a:rPr lang="en-US" sz="2900" dirty="0" err="1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profülaktika</a:t>
            </a:r>
            <a:endParaRPr lang="en-US" sz="2900" dirty="0" smtClean="0">
              <a:solidFill>
                <a:srgbClr val="000000"/>
              </a:solidFill>
              <a:latin typeface="Arial" pitchFamily="-102" charset="0"/>
              <a:ea typeface="ＭＳ Ｐゴシック" pitchFamily="-102" charset="-128"/>
            </a:endParaRPr>
          </a:p>
          <a:p>
            <a:pPr marL="1332861" lvl="4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pitchFamily="-102" charset="2"/>
              <a:buChar char="§"/>
            </a:pPr>
            <a:r>
              <a:rPr lang="en-US" dirty="0" err="1" smtClean="0">
                <a:ea typeface="ＭＳ Ｐゴシック" pitchFamily="-102" charset="-128"/>
              </a:rPr>
              <a:t>ennetava</a:t>
            </a:r>
            <a:r>
              <a:rPr lang="en-US" dirty="0" smtClean="0">
                <a:ea typeface="ＭＳ Ｐゴシック" pitchFamily="-102" charset="-128"/>
              </a:rPr>
              <a:t> </a:t>
            </a:r>
            <a:r>
              <a:rPr lang="en-US" dirty="0" err="1" smtClean="0">
                <a:ea typeface="ＭＳ Ｐゴシック" pitchFamily="-102" charset="-128"/>
              </a:rPr>
              <a:t>ravi</a:t>
            </a:r>
            <a:r>
              <a:rPr lang="en-US" dirty="0" smtClean="0">
                <a:ea typeface="ＭＳ Ｐゴシック" pitchFamily="-102" charset="-128"/>
              </a:rPr>
              <a:t> </a:t>
            </a:r>
            <a:r>
              <a:rPr lang="en-US" dirty="0" err="1" smtClean="0">
                <a:ea typeface="ＭＳ Ｐゴシック" pitchFamily="-102" charset="-128"/>
              </a:rPr>
              <a:t>võtted</a:t>
            </a:r>
            <a:endParaRPr lang="en-US" dirty="0" smtClean="0">
              <a:ea typeface="ＭＳ Ｐゴシック" pitchFamily="-102" charset="-128"/>
            </a:endParaRPr>
          </a:p>
          <a:p>
            <a:pPr marL="2001423" lvl="6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pitchFamily="-102" charset="2"/>
              <a:buChar char="§"/>
            </a:pPr>
            <a:r>
              <a:rPr lang="en-US" dirty="0" err="1" smtClean="0">
                <a:solidFill>
                  <a:srgbClr val="008000"/>
                </a:solidFill>
                <a:latin typeface="Arial" pitchFamily="-102" charset="0"/>
                <a:ea typeface="ＭＳ Ｐゴシック" pitchFamily="-102" charset="-128"/>
              </a:rPr>
              <a:t>indiviidi</a:t>
            </a:r>
            <a:endParaRPr lang="en-US" dirty="0" smtClean="0">
              <a:solidFill>
                <a:srgbClr val="008000"/>
              </a:solidFill>
              <a:latin typeface="Arial" pitchFamily="-102" charset="0"/>
              <a:ea typeface="ＭＳ Ｐゴシック" pitchFamily="-102" charset="-128"/>
            </a:endParaRPr>
          </a:p>
          <a:p>
            <a:pPr marL="2001423" lvl="6">
              <a:lnSpc>
                <a:spcPct val="95000"/>
              </a:lnSpc>
              <a:spcBef>
                <a:spcPct val="0"/>
              </a:spcBef>
              <a:spcAft>
                <a:spcPts val="1620"/>
              </a:spcAft>
              <a:buClr>
                <a:srgbClr val="000000"/>
              </a:buClr>
              <a:buFont typeface="Wingdings" pitchFamily="-102" charset="2"/>
              <a:buChar char="§"/>
            </a:pPr>
            <a:r>
              <a:rPr lang="en-US" dirty="0" err="1" smtClean="0">
                <a:solidFill>
                  <a:srgbClr val="0000FF"/>
                </a:solidFill>
                <a:latin typeface="Arial" pitchFamily="-102" charset="0"/>
                <a:ea typeface="ＭＳ Ｐゴシック" pitchFamily="-102" charset="-128"/>
              </a:rPr>
              <a:t>rühma</a:t>
            </a:r>
            <a:r>
              <a:rPr lang="en-US" dirty="0" smtClean="0">
                <a:solidFill>
                  <a:srgbClr val="0000FF"/>
                </a:solidFill>
                <a:latin typeface="Arial" pitchFamily="-102" charset="0"/>
                <a:ea typeface="ＭＳ Ｐゴシック" pitchFamily="-102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itchFamily="-102" charset="0"/>
                <a:ea typeface="ＭＳ Ｐゴシック" pitchFamily="-102" charset="-128"/>
              </a:rPr>
              <a:t>tasemel</a:t>
            </a:r>
            <a:endParaRPr lang="en-US" dirty="0" smtClean="0">
              <a:solidFill>
                <a:srgbClr val="0000FF"/>
              </a:solidFill>
              <a:ea typeface="ＭＳ Ｐゴシック" pitchFamily="-102" charset="-128"/>
            </a:endParaRPr>
          </a:p>
          <a:p>
            <a:pPr marL="1131435" lvl="3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pitchFamily="-102" charset="2"/>
              <a:buChar char="§"/>
            </a:pPr>
            <a:r>
              <a:rPr lang="en-US" sz="2900" dirty="0" err="1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tervisekaitse</a:t>
            </a:r>
            <a:r>
              <a:rPr lang="en-US" sz="2900" dirty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 </a:t>
            </a:r>
            <a:r>
              <a:rPr lang="en-US" sz="2900" dirty="0" err="1" smtClean="0">
                <a:solidFill>
                  <a:srgbClr val="000000"/>
                </a:solidFill>
                <a:latin typeface="Arial" pitchFamily="-102" charset="0"/>
                <a:ea typeface="ＭＳ Ｐゴシック" pitchFamily="-102" charset="-128"/>
              </a:rPr>
              <a:t>abil</a:t>
            </a:r>
            <a:endParaRPr lang="en-US" sz="2900" dirty="0" smtClean="0">
              <a:solidFill>
                <a:srgbClr val="000000"/>
              </a:solidFill>
              <a:latin typeface="Arial" pitchFamily="-102" charset="0"/>
              <a:ea typeface="ＭＳ Ｐゴシック" pitchFamily="-102" charset="-128"/>
            </a:endParaRPr>
          </a:p>
          <a:p>
            <a:pPr marL="1332861" lvl="4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pitchFamily="-102" charset="2"/>
              <a:buChar char="§"/>
            </a:pPr>
            <a:r>
              <a:rPr lang="en-US" dirty="0" err="1" smtClean="0">
                <a:ea typeface="ＭＳ Ｐゴシック" pitchFamily="-102" charset="-128"/>
              </a:rPr>
              <a:t>ümbritseva</a:t>
            </a:r>
            <a:r>
              <a:rPr lang="en-US" dirty="0" smtClean="0">
                <a:ea typeface="ＭＳ Ｐゴシック" pitchFamily="-102" charset="-128"/>
              </a:rPr>
              <a:t> </a:t>
            </a:r>
            <a:r>
              <a:rPr lang="en-US" dirty="0" err="1" smtClean="0">
                <a:ea typeface="ＭＳ Ｐゴシック" pitchFamily="-102" charset="-128"/>
              </a:rPr>
              <a:t>keskkonna</a:t>
            </a:r>
            <a:r>
              <a:rPr lang="en-US" dirty="0" smtClean="0">
                <a:ea typeface="ＭＳ Ｐゴシック" pitchFamily="-102" charset="-128"/>
              </a:rPr>
              <a:t> </a:t>
            </a:r>
            <a:r>
              <a:rPr lang="en-US" dirty="0" err="1" smtClean="0">
                <a:ea typeface="ＭＳ Ｐゴシック" pitchFamily="-102" charset="-128"/>
              </a:rPr>
              <a:t>muutmine</a:t>
            </a:r>
            <a:endParaRPr lang="en-US" dirty="0" smtClean="0">
              <a:ea typeface="ＭＳ Ｐゴシック" pitchFamily="-102" charset="-128"/>
            </a:endParaRPr>
          </a:p>
          <a:p>
            <a:pPr marL="1332861" lvl="4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pitchFamily="-102" charset="2"/>
              <a:buChar char="§"/>
            </a:pPr>
            <a:endParaRPr lang="en-US" sz="2900" dirty="0">
              <a:solidFill>
                <a:srgbClr val="000000"/>
              </a:solidFill>
              <a:latin typeface="Arial" pitchFamily="-102" charset="0"/>
              <a:ea typeface="ＭＳ Ｐゴシック" pitchFamily="-102" charset="-128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pse suu..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1804" y="838200"/>
            <a:ext cx="3412196" cy="236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0"/>
            <a:ext cx="8629174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t-EE" sz="3200" dirty="0" smtClean="0"/>
              <a:t>Võtmeroll kaariese kontrolli alla saamisel..</a:t>
            </a:r>
            <a:endParaRPr lang="et-EE" sz="3200" dirty="0"/>
          </a:p>
        </p:txBody>
      </p:sp>
      <p:sp>
        <p:nvSpPr>
          <p:cNvPr id="156675" name="Content Placeholder 2"/>
          <p:cNvSpPr>
            <a:spLocks noGrp="1"/>
          </p:cNvSpPr>
          <p:nvPr>
            <p:ph idx="1"/>
          </p:nvPr>
        </p:nvSpPr>
        <p:spPr>
          <a:xfrm>
            <a:off x="838200" y="1447324"/>
            <a:ext cx="7525226" cy="5410676"/>
          </a:xfrm>
        </p:spPr>
        <p:txBody>
          <a:bodyPr>
            <a:normAutofit/>
          </a:bodyPr>
          <a:lstStyle/>
          <a:p>
            <a:r>
              <a:rPr lang="et-EE" dirty="0" smtClean="0">
                <a:ea typeface="ＭＳ Ｐゴシック" pitchFamily="-102" charset="-128"/>
                <a:cs typeface="ＭＳ Ｐゴシック" pitchFamily="-102" charset="-128"/>
              </a:rPr>
              <a:t>Ämmaemandad </a:t>
            </a:r>
          </a:p>
          <a:p>
            <a:pPr lvl="1"/>
            <a:r>
              <a:rPr lang="et-EE" sz="2200" dirty="0" smtClean="0"/>
              <a:t>perekoolid</a:t>
            </a:r>
          </a:p>
          <a:p>
            <a:pPr lvl="1"/>
            <a:r>
              <a:rPr lang="et-EE" sz="2200" dirty="0" smtClean="0"/>
              <a:t>sünnituseelne (-patoloogia) osakond</a:t>
            </a:r>
            <a:endParaRPr lang="et-EE" sz="2500" dirty="0" smtClean="0"/>
          </a:p>
          <a:p>
            <a:r>
              <a:rPr lang="et-EE" dirty="0" smtClean="0">
                <a:ea typeface="ＭＳ Ｐゴシック" pitchFamily="-102" charset="-128"/>
                <a:cs typeface="ＭＳ Ｐゴシック" pitchFamily="-102" charset="-128"/>
              </a:rPr>
              <a:t>Pereõed</a:t>
            </a:r>
          </a:p>
          <a:p>
            <a:pPr lvl="1"/>
            <a:r>
              <a:rPr lang="et-EE" sz="2200" dirty="0" smtClean="0"/>
              <a:t>pereõe/arsti vastuvõtud / kliinikute koridori seinad</a:t>
            </a:r>
            <a:endParaRPr lang="et-EE" sz="2500" dirty="0" smtClean="0"/>
          </a:p>
          <a:p>
            <a:r>
              <a:rPr lang="et-EE" dirty="0" smtClean="0">
                <a:ea typeface="ＭＳ Ｐゴシック" pitchFamily="-102" charset="-128"/>
                <a:cs typeface="ＭＳ Ｐゴシック" pitchFamily="-102" charset="-128"/>
              </a:rPr>
              <a:t>KELA ja kooliõpetajad</a:t>
            </a:r>
          </a:p>
          <a:p>
            <a:pPr lvl="1"/>
            <a:r>
              <a:rPr lang="et-EE" sz="2200" dirty="0" smtClean="0"/>
              <a:t>juba olemas tervist edendavad lasteaiad ja koolid</a:t>
            </a:r>
          </a:p>
          <a:p>
            <a:r>
              <a:rPr lang="et-EE" dirty="0" smtClean="0">
                <a:ea typeface="ＭＳ Ｐゴシック" pitchFamily="-102" charset="-128"/>
                <a:cs typeface="ＭＳ Ｐゴシック" pitchFamily="-102" charset="-128"/>
              </a:rPr>
              <a:t>hambaravila töötajad</a:t>
            </a:r>
          </a:p>
          <a:p>
            <a:pPr lvl="1"/>
            <a:r>
              <a:rPr lang="et-EE" dirty="0" smtClean="0"/>
              <a:t>... </a:t>
            </a:r>
            <a:r>
              <a:rPr lang="et-EE" sz="1800" dirty="0" smtClean="0"/>
              <a:t>ei kipu saagima oksa, millel istuvad ;-)</a:t>
            </a:r>
          </a:p>
          <a:p>
            <a:r>
              <a:rPr lang="et-EE" dirty="0" smtClean="0">
                <a:ea typeface="ＭＳ Ｐゴシック" pitchFamily="-102" charset="-128"/>
                <a:cs typeface="ＭＳ Ｐゴシック" pitchFamily="-102" charset="-128"/>
              </a:rPr>
              <a:t>poliitikud</a:t>
            </a:r>
          </a:p>
          <a:p>
            <a:pPr lvl="1"/>
            <a:r>
              <a:rPr lang="et-EE" sz="2200" dirty="0" smtClean="0">
                <a:ea typeface="ＭＳ Ｐゴシック" pitchFamily="-102" charset="-128"/>
                <a:cs typeface="ＭＳ Ｐゴシック" pitchFamily="-102" charset="-128"/>
              </a:rPr>
              <a:t>teema “ei müü</a:t>
            </a:r>
            <a:r>
              <a:rPr lang="et-EE" sz="2200" smtClean="0">
                <a:ea typeface="ＭＳ Ｐゴシック" pitchFamily="-102" charset="-128"/>
                <a:cs typeface="ＭＳ Ｐゴシック" pitchFamily="-102" charset="-128"/>
              </a:rPr>
              <a:t>” valija vähese </a:t>
            </a:r>
            <a:r>
              <a:rPr lang="et-EE" sz="2200" dirty="0" smtClean="0">
                <a:ea typeface="ＭＳ Ｐゴシック" pitchFamily="-102" charset="-128"/>
                <a:cs typeface="ＭＳ Ｐゴシック" pitchFamily="-102" charset="-128"/>
              </a:rPr>
              <a:t>terviseteadlikkuse tõttu??</a:t>
            </a:r>
          </a:p>
          <a:p>
            <a:pPr lvl="1">
              <a:buNone/>
            </a:pPr>
            <a:endParaRPr lang="et-EE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646978" y="379581"/>
            <a:ext cx="8229600" cy="1143000"/>
          </a:xfrm>
        </p:spPr>
        <p:txBody>
          <a:bodyPr lIns="0" tIns="0" rIns="0" bIns="0">
            <a:normAutofit/>
          </a:bodyPr>
          <a:lstStyle/>
          <a:p>
            <a:pPr>
              <a:lnSpc>
                <a:spcPct val="95000"/>
              </a:lnSpc>
              <a:defRPr/>
            </a:pPr>
            <a:r>
              <a:rPr lang="en-US" sz="4800" dirty="0" err="1">
                <a:solidFill>
                  <a:srgbClr val="800000"/>
                </a:solidFill>
                <a:latin typeface="Arial" charset="0"/>
              </a:rPr>
              <a:t>Populatsiooni</a:t>
            </a:r>
            <a:r>
              <a:rPr lang="en-US" sz="48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800" dirty="0" err="1">
                <a:solidFill>
                  <a:srgbClr val="800000"/>
                </a:solidFill>
                <a:latin typeface="Arial" charset="0"/>
              </a:rPr>
              <a:t>tervis</a:t>
            </a:r>
            <a:r>
              <a:rPr lang="en-US" sz="4800" dirty="0">
                <a:solidFill>
                  <a:srgbClr val="800000"/>
                </a:solidFill>
                <a:latin typeface="Arial" charset="0"/>
              </a:rPr>
              <a:t> (WHO)</a:t>
            </a:r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277" y="1817370"/>
            <a:ext cx="7510938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411605" y="1817372"/>
            <a:ext cx="5643563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Tervis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-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füüsilise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psüühilise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ja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sotsiaalse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heaolu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itchFamily="-102" charset="0"/>
              </a:rPr>
              <a:t>seisund</a:t>
            </a:r>
            <a:r>
              <a:rPr lang="en-US" sz="1600" b="1" dirty="0">
                <a:solidFill>
                  <a:srgbClr val="000000"/>
                </a:solidFill>
                <a:latin typeface="Arial" pitchFamily="-102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Content Placeholder 5" descr="allavoolu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612" y="0"/>
            <a:ext cx="8045388" cy="6858000"/>
          </a:xfr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2" y="1219200"/>
            <a:ext cx="5638800" cy="477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74320"/>
            <a:ext cx="8206740" cy="1988820"/>
          </a:xfrm>
        </p:spPr>
        <p:txBody>
          <a:bodyPr lIns="0" tIns="0" rIns="0" bIns="0" anchor="t">
            <a:normAutofit fontScale="90000"/>
          </a:bodyPr>
          <a:lstStyle/>
          <a:p>
            <a:pPr algn="ctr">
              <a:lnSpc>
                <a:spcPct val="95000"/>
              </a:lnSpc>
              <a:defRPr/>
            </a:pPr>
            <a:r>
              <a:rPr lang="et-EE" sz="3200" dirty="0" smtClean="0">
                <a:solidFill>
                  <a:srgbClr val="800000"/>
                </a:solidFill>
                <a:latin typeface="Arial" charset="0"/>
              </a:rPr>
              <a:t>Mõtteviisi ja üldise tervisekäitumise muutmine algab meist endist. </a:t>
            </a:r>
            <a:br>
              <a:rPr lang="et-EE" sz="3200" dirty="0" smtClean="0">
                <a:solidFill>
                  <a:srgbClr val="800000"/>
                </a:solidFill>
                <a:latin typeface="Arial" charset="0"/>
              </a:rPr>
            </a:br>
            <a:r>
              <a:rPr lang="et-EE" sz="3200" dirty="0" smtClean="0">
                <a:solidFill>
                  <a:srgbClr val="800000"/>
                </a:solidFill>
                <a:latin typeface="Arial" charset="0"/>
              </a:rPr>
              <a:t>Ja neist, keda me oma ümber mõjutada suudame.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Arial" charset="0"/>
              </a:rPr>
            </a:b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7907" y="6172200"/>
            <a:ext cx="2774633" cy="525780"/>
          </a:xfrm>
          <a:prstGeom prst="rect">
            <a:avLst/>
          </a:prstGeom>
          <a:noFill/>
        </p:spPr>
        <p:txBody>
          <a:bodyPr wrap="none" lIns="82292" tIns="41148" rIns="82292" bIns="41148">
            <a:spAutoFit/>
          </a:bodyPr>
          <a:lstStyle/>
          <a:p>
            <a:pPr>
              <a:defRPr/>
            </a:pPr>
            <a:r>
              <a:rPr lang="et-EE" sz="2900" i="1" dirty="0">
                <a:solidFill>
                  <a:srgbClr val="008000"/>
                </a:solidFill>
                <a:latin typeface="+mj-lt"/>
                <a:hlinkClick r:id="rId3" action="ppaction://hlinkfile"/>
              </a:rPr>
              <a:t>kiku.hambaarst.ee</a:t>
            </a:r>
            <a:endParaRPr lang="et-EE" sz="2900" i="1" dirty="0">
              <a:solidFill>
                <a:srgbClr val="008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Content Placeholder 3" descr="Rare+Bornean+Orangutan+Born+Chicago+Brookfield+7VyS0qxmN6Dl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0869471" cy="7264613"/>
          </a:xfrm>
        </p:spPr>
      </p:pic>
      <p:pic>
        <p:nvPicPr>
          <p:cNvPr id="5" name="Picture 4" descr="ahvikaari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21380"/>
            <a:ext cx="2282643" cy="319723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Siht- ja sidusrühmad 2013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800"/>
              <a:t>Projekti sihtrühmaks on 4,5 kuu, 3-, 6-, 7- ja 9-aastased lapsed ja nende vanemad ning põhikooli õpilased, kelle elukohaks on Eesti, s.h. vene keelt kõnelevad lapsed. 2013. aastal kuulub Eestis antud eagruppi u 45 000 last.</a:t>
            </a:r>
          </a:p>
          <a:p>
            <a:r>
              <a:rPr lang="en-US" sz="2800"/>
              <a:t>Sidusrühma moodustavad hambaraviõed, pereõed, terviseõed, perearstid, ämmaemandad, lasteaiaõpetajad, kooliõed. Imikute vanemaid informeerivad vajalikest terviseharjumuste kujundamisest pereõed.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2012 Tulemused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Teabepäevad sidusgrupile toimusid pea kõigis maakondades projektiplaani ületavas mahus. </a:t>
            </a:r>
          </a:p>
          <a:p>
            <a:pPr marL="457200" lvl="0" indent="-3683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Ka sihtgrupi nõustamisetegevustega ületati planeeritud kvantiteet. </a:t>
            </a:r>
          </a:p>
          <a:p>
            <a:pPr marL="457200" lvl="0" indent="-3683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Koostatud KELA õpetajatele suunatud juhend ja suutervise nõustajate tegevuste standardiseerimise juhendmaterjalid on valmis ja kõigile kättesaadavad kiku.hambaarst.ee veebis. </a:t>
            </a:r>
          </a:p>
          <a:p>
            <a:pPr marL="457200" lvl="0" indent="-36830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Eelmisel aastal valminud suhkrukella plakat kujundati esteetilisemaks ja sellel toodi eraldi välja hambaerosiooni olemus.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Geograafia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457200" y="1730374"/>
            <a:ext cx="8178900" cy="95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GB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Kokku toimus 21 teabe-koolituspäeva loengut eri maakondades. </a:t>
            </a:r>
          </a:p>
        </p:txBody>
      </p:sp>
      <p:sp>
        <p:nvSpPr>
          <p:cNvPr id="130" name="Shape 130"/>
          <p:cNvSpPr/>
          <p:nvPr/>
        </p:nvSpPr>
        <p:spPr>
          <a:xfrm>
            <a:off x="0" y="0"/>
            <a:ext cx="9127378" cy="670496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57150" y="783771"/>
            <a:ext cx="8703129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/>
              <a:t>2012 Projektiplaan p.1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/>
              <a:t>Valminud on juhendid KELA õpetajale, kuidas projekti raames loodud erinevaid õppematerjale kasutada ja omavahel siduda.</a:t>
            </a:r>
          </a:p>
          <a:p>
            <a:pPr lvl="0" rtl="0">
              <a:buNone/>
            </a:pPr>
            <a:r>
              <a:rPr lang="en-GB"/>
              <a:t>  </a:t>
            </a:r>
          </a:p>
          <a:p>
            <a:pPr marL="457200" lvl="0" indent="-419100" rtl="0">
              <a:buClr>
                <a:schemeClr val="dk2"/>
              </a:buClr>
              <a:buSzPct val="166666"/>
              <a:buFont typeface="Arial"/>
              <a:buChar char="•"/>
            </a:pPr>
            <a:r>
              <a:rPr lang="en-GB"/>
              <a:t>On valminud kiku.hambaarst.ee veebis kasutatav laste suus esinevaid probleeme määratleda ja lahendada aitav moodul. </a:t>
            </a:r>
          </a:p>
          <a:p>
            <a:endParaRPr/>
          </a:p>
          <a:p>
            <a:endParaRPr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179</TotalTime>
  <Words>1435</Words>
  <Application>Microsoft Office PowerPoint</Application>
  <PresentationFormat>On-screen Show (4:3)</PresentationFormat>
  <Paragraphs>271</Paragraphs>
  <Slides>54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Flow</vt:lpstr>
      <vt:lpstr>Laste hammaste tervis 2012-2013</vt:lpstr>
      <vt:lpstr>Mõtteviisi muutmine algab meist endist .. </vt:lpstr>
      <vt:lpstr>Kaariese haldamine suures plaanis</vt:lpstr>
      <vt:lpstr>Laste hammaste tervis projekti (utoopiline?) eesmärk</vt:lpstr>
      <vt:lpstr>Tervisedendus</vt:lpstr>
      <vt:lpstr>Siht- ja sidusrühmad 2013</vt:lpstr>
      <vt:lpstr>2012 Tulemused</vt:lpstr>
      <vt:lpstr>Geograafia</vt:lpstr>
      <vt:lpstr>2012 Projektiplaan p.1</vt:lpstr>
      <vt:lpstr>PowerPoint Presentation</vt:lpstr>
      <vt:lpstr>PowerPoint Presentation</vt:lpstr>
      <vt:lpstr>2012 Projektiplaan p.2</vt:lpstr>
      <vt:lpstr>Sagadis võtmepersoonid</vt:lpstr>
      <vt:lpstr>PowerPoint Presentation</vt:lpstr>
      <vt:lpstr>2012 Projektiplaan p.3</vt:lpstr>
      <vt:lpstr>PowerPoint Presentation</vt:lpstr>
      <vt:lpstr>Numbriliselt</vt:lpstr>
      <vt:lpstr>2012 Projektiplaan p.4</vt:lpstr>
      <vt:lpstr>PowerPoint Presentation</vt:lpstr>
      <vt:lpstr>PowerPoint Presentation</vt:lpstr>
      <vt:lpstr>2012 Projektiplaan p.5</vt:lpstr>
      <vt:lpstr>Heategevuskampaania</vt:lpstr>
      <vt:lpstr>2013 projektiplaan</vt:lpstr>
      <vt:lpstr>EHL Pöördumine SoM poole</vt:lpstr>
      <vt:lpstr>PowerPoint Presentation</vt:lpstr>
      <vt:lpstr>PowerPoint Presentation</vt:lpstr>
      <vt:lpstr>PowerPoint Presentation</vt:lpstr>
      <vt:lpstr>Taustsüsteem..</vt:lpstr>
      <vt:lpstr>PowerPoint Presentation</vt:lpstr>
      <vt:lpstr>      Demineraliseerumine               Remineraliseerumine</vt:lpstr>
      <vt:lpstr>PowerPoint Presentation</vt:lpstr>
      <vt:lpstr>Suuhügieen ei ole piisav ...</vt:lpstr>
      <vt:lpstr>Hambaauk on ainult sümptom!</vt:lpstr>
      <vt:lpstr>Kaariese “soodumus”</vt:lpstr>
      <vt:lpstr>Suu mikrobioota</vt:lpstr>
      <vt:lpstr>Biofilmi tolerantsus</vt:lpstr>
      <vt:lpstr>Mikrohambaravi</vt:lpstr>
      <vt:lpstr>vt kiku.hambaarst.ee</vt:lpstr>
      <vt:lpstr>Kaariese diagnoos</vt:lpstr>
      <vt:lpstr>Mona Mia 11a</vt:lpstr>
      <vt:lpstr>“Auk” tekib hambasse kohe ..</vt:lpstr>
      <vt:lpstr>Vastuvõtu uutmine = rääkimine?</vt:lpstr>
      <vt:lpstr>Patsiendi ravimine</vt:lpstr>
      <vt:lpstr>PowerPoint Presentation</vt:lpstr>
      <vt:lpstr>Dieet</vt:lpstr>
      <vt:lpstr>PowerPoint Presentation</vt:lpstr>
      <vt:lpstr>PowerPoint Presentation</vt:lpstr>
      <vt:lpstr>PowerPoint Presentation</vt:lpstr>
      <vt:lpstr>Ennetav-konservatiivne-operatiivne</vt:lpstr>
      <vt:lpstr>Võtmeroll kaariese kontrolli alla saamisel..</vt:lpstr>
      <vt:lpstr>Populatsiooni tervis (WHO)</vt:lpstr>
      <vt:lpstr>PowerPoint Presentation</vt:lpstr>
      <vt:lpstr>Mõtteviisi ja üldise tervisekäitumise muutmine algab meist endist.  Ja neist, keda me oma ümber mõjutada suudame.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Laste hammaste tervis 2012</dc:title>
  <dc:creator>andrus</dc:creator>
  <cp:lastModifiedBy>andrus</cp:lastModifiedBy>
  <cp:revision>10</cp:revision>
  <dcterms:created xsi:type="dcterms:W3CDTF">2013-03-29T16:08:28Z</dcterms:created>
  <dcterms:modified xsi:type="dcterms:W3CDTF">2013-03-31T11:13:26Z</dcterms:modified>
</cp:coreProperties>
</file>