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95" r:id="rId13"/>
    <p:sldId id="279" r:id="rId14"/>
    <p:sldId id="297" r:id="rId15"/>
    <p:sldId id="280" r:id="rId16"/>
    <p:sldId id="284" r:id="rId17"/>
    <p:sldId id="283" r:id="rId18"/>
    <p:sldId id="285" r:id="rId19"/>
    <p:sldId id="286" r:id="rId20"/>
    <p:sldId id="259" r:id="rId21"/>
    <p:sldId id="265" r:id="rId22"/>
    <p:sldId id="268" r:id="rId23"/>
    <p:sldId id="288" r:id="rId24"/>
    <p:sldId id="287" r:id="rId25"/>
    <p:sldId id="275" r:id="rId26"/>
    <p:sldId id="307" r:id="rId27"/>
    <p:sldId id="308" r:id="rId28"/>
    <p:sldId id="309" r:id="rId29"/>
    <p:sldId id="310" r:id="rId30"/>
    <p:sldId id="311" r:id="rId31"/>
    <p:sldId id="272" r:id="rId32"/>
    <p:sldId id="269" r:id="rId33"/>
    <p:sldId id="270" r:id="rId34"/>
    <p:sldId id="266" r:id="rId35"/>
    <p:sldId id="271" r:id="rId36"/>
    <p:sldId id="267" r:id="rId37"/>
    <p:sldId id="289" r:id="rId38"/>
    <p:sldId id="313" r:id="rId39"/>
    <p:sldId id="294" r:id="rId40"/>
    <p:sldId id="291" r:id="rId41"/>
    <p:sldId id="292" r:id="rId42"/>
    <p:sldId id="298" r:id="rId43"/>
    <p:sldId id="299" r:id="rId44"/>
    <p:sldId id="300" r:id="rId45"/>
    <p:sldId id="278" r:id="rId46"/>
    <p:sldId id="301" r:id="rId47"/>
    <p:sldId id="277" r:id="rId48"/>
    <p:sldId id="302" r:id="rId49"/>
    <p:sldId id="303" r:id="rId50"/>
    <p:sldId id="276" r:id="rId51"/>
    <p:sldId id="305" r:id="rId52"/>
    <p:sldId id="306" r:id="rId53"/>
    <p:sldId id="318" r:id="rId54"/>
    <p:sldId id="314" r:id="rId55"/>
    <p:sldId id="315" r:id="rId56"/>
    <p:sldId id="317" r:id="rId57"/>
    <p:sldId id="319" r:id="rId58"/>
    <p:sldId id="320" r:id="rId59"/>
    <p:sldId id="274" r:id="rId60"/>
    <p:sldId id="322" r:id="rId6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83" autoAdjust="0"/>
  </p:normalViewPr>
  <p:slideViewPr>
    <p:cSldViewPr>
      <p:cViewPr>
        <p:scale>
          <a:sx n="119" d="100"/>
          <a:sy n="119" d="100"/>
        </p:scale>
        <p:origin x="-42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0795-3592-4275-ABCF-D4FCF5A15536}" type="datetimeFigureOut">
              <a:rPr lang="et-EE" smtClean="0"/>
              <a:pPr/>
              <a:t>18.05.2012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38E6-4C7F-446B-B97F-0A42D4E201C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031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38E6-4C7F-446B-B97F-0A42D4E201C6}" type="slidenum">
              <a:rPr lang="et-EE" smtClean="0"/>
              <a:pPr/>
              <a:t>11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http://www.youtube.com/watch?v=_oIlv59bTL4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38E6-4C7F-446B-B97F-0A42D4E201C6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448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http://www.youtube.com/watch?v=BiY8zK8MtD0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38E6-4C7F-446B-B97F-0A42D4E201C6}" type="slidenum">
              <a:rPr lang="et-EE" smtClean="0"/>
              <a:pPr/>
              <a:t>39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391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2F552E-6E0E-4BE0-B873-AF96E5DCABC6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FF92-811F-4989-A660-B9FB860B20C4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CDAE-F988-448A-B159-8DD6F7CA336D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A4412-1862-4F94-82EA-61F0D985BBBD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780381-BDEE-4959-87B2-A8E7075787D7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6088-A2D2-438A-B24C-83A3A2BE01FA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164-1F6E-4552-AA3B-15A1F1EFB57A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767B93-AF8E-484C-AE7B-A2D6FF7B8184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60B-9DD3-414A-9484-5525318E0E80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443032-7472-4447-B6E0-1C0D65903D3E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B12D4A-FF73-400B-9E55-C73FE1F46CBE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4BAF6C-8777-427E-83FB-0E9D4906138F}" type="datetime1">
              <a:rPr lang="et-EE" smtClean="0"/>
              <a:pPr/>
              <a:t>18.05.2012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E54E5C-8356-43CC-9E67-2E7EBD0EE48B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_oIlv59bTL4?version=3&amp;hl=et_EE&amp;rel=0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iY8zK8MtD0?version=3&amp;hl=et_EE&amp;rel=0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Laste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ÜLDHAIGUSED </a:t>
            </a:r>
            <a:br>
              <a:rPr lang="et-E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</a:t>
            </a:r>
            <a:br>
              <a:rPr lang="et-E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HAMBAKAARIESE ENNETUS</a:t>
            </a:r>
            <a:br>
              <a:rPr lang="et-E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5589240"/>
            <a:ext cx="2934072" cy="1017966"/>
          </a:xfrm>
        </p:spPr>
        <p:txBody>
          <a:bodyPr/>
          <a:lstStyle/>
          <a:p>
            <a:r>
              <a:rPr lang="et-EE" dirty="0" smtClean="0"/>
              <a:t>Dr Marek Vink</a:t>
            </a:r>
          </a:p>
          <a:p>
            <a:r>
              <a:rPr lang="et-EE" dirty="0" smtClean="0"/>
              <a:t>SH  Terje Altosaar</a:t>
            </a:r>
            <a:endParaRPr lang="et-EE" dirty="0"/>
          </a:p>
        </p:txBody>
      </p:sp>
      <p:pic>
        <p:nvPicPr>
          <p:cNvPr id="8194" name="Picture 2" descr="C:\Users\Terje\Pictures\ERIALA\DSC0023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302" y="332657"/>
            <a:ext cx="4525010" cy="254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t-EE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PIIMA- JA JÄÄVHAMMASTE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LÕIKUMINE</a:t>
            </a:r>
            <a:endParaRPr lang="et-EE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736" cy="1252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t-EE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Vahelduva hammaskonna periood</a:t>
            </a:r>
            <a:r>
              <a:rPr lang="et-EE" b="1" dirty="0" smtClean="0"/>
              <a:t> </a:t>
            </a:r>
            <a:r>
              <a:rPr lang="en-GB" sz="1800" b="1" dirty="0" smtClean="0"/>
              <a:t>(6…7 </a:t>
            </a:r>
            <a:r>
              <a:rPr lang="et-EE" sz="1800" b="1" dirty="0" smtClean="0"/>
              <a:t>-</a:t>
            </a:r>
            <a:r>
              <a:rPr lang="en-GB" sz="1800" b="1" dirty="0" smtClean="0"/>
              <a:t>12…13eluaastani</a:t>
            </a:r>
            <a:r>
              <a:rPr lang="et-EE" sz="1800" b="1" dirty="0" smtClean="0"/>
              <a:t>)</a:t>
            </a:r>
            <a:endParaRPr lang="et-EE" dirty="0"/>
          </a:p>
        </p:txBody>
      </p:sp>
      <p:pic>
        <p:nvPicPr>
          <p:cNvPr id="1026" name="Picture 2" descr="C:\Users\Terje\Pictures\ERIALA\3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21177"/>
            <a:ext cx="2520280" cy="4136823"/>
          </a:xfrm>
          <a:prstGeom prst="rect">
            <a:avLst/>
          </a:prstGeom>
          <a:noFill/>
        </p:spPr>
      </p:pic>
      <p:pic>
        <p:nvPicPr>
          <p:cNvPr id="1027" name="Picture 3" descr="C:\Users\Terje\Pictures\ERIALA\1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54995"/>
            <a:ext cx="2448272" cy="409028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55976" y="1700808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Jäävhammaskonna periood</a:t>
            </a:r>
          </a:p>
          <a:p>
            <a:r>
              <a:rPr lang="en-GB" sz="2000" b="1" dirty="0" smtClean="0"/>
              <a:t>(</a:t>
            </a:r>
            <a:r>
              <a:rPr lang="en-GB" sz="1600" b="1" dirty="0" err="1" smtClean="0"/>
              <a:t>algab</a:t>
            </a:r>
            <a:r>
              <a:rPr lang="en-GB" sz="1600" b="1" dirty="0" smtClean="0"/>
              <a:t> 13…15 </a:t>
            </a:r>
            <a:r>
              <a:rPr lang="en-GB" sz="1600" b="1" dirty="0" err="1" smtClean="0"/>
              <a:t>eluaastal</a:t>
            </a:r>
            <a:r>
              <a:rPr lang="en-GB" sz="2000" b="1" dirty="0" smtClean="0"/>
              <a:t>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8851"/>
            <a:ext cx="7416824" cy="67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kaaries</a:t>
            </a:r>
            <a:endParaRPr lang="et-EE" sz="3600" dirty="0"/>
          </a:p>
        </p:txBody>
      </p:sp>
      <p:pic>
        <p:nvPicPr>
          <p:cNvPr id="5" name="_oIlv59bTL4?version=3&amp;hl=et_EE&amp;rel=0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664" y="1988840"/>
            <a:ext cx="6120680" cy="459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484784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Vaata </a:t>
            </a:r>
            <a:r>
              <a:rPr lang="et-EE" dirty="0"/>
              <a:t>videot: 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</a:rPr>
              <a:t>http://youtu.be/_oIlv59bTL4</a:t>
            </a:r>
            <a:r>
              <a:rPr lang="et-E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5688632" cy="850106"/>
          </a:xfrm>
        </p:spPr>
        <p:txBody>
          <a:bodyPr>
            <a:normAutofit/>
          </a:bodyPr>
          <a:lstStyle/>
          <a:p>
            <a:pPr algn="ctr"/>
            <a:r>
              <a:rPr lang="et-E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kaaries</a:t>
            </a:r>
            <a:endParaRPr lang="et-E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88640"/>
            <a:ext cx="3168352" cy="27023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628800"/>
            <a:ext cx="5400600" cy="41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b="1" dirty="0" smtClean="0"/>
              <a:t>1890</a:t>
            </a:r>
            <a:r>
              <a:rPr lang="en-GB" sz="2400" dirty="0" smtClean="0"/>
              <a:t> </a:t>
            </a:r>
            <a:r>
              <a:rPr lang="en-GB" sz="2400" dirty="0" err="1" smtClean="0"/>
              <a:t>esiltes</a:t>
            </a:r>
            <a:r>
              <a:rPr lang="en-GB" sz="2400" dirty="0" smtClean="0"/>
              <a:t> </a:t>
            </a:r>
            <a:r>
              <a:rPr lang="en-GB" sz="2400" dirty="0" err="1" smtClean="0"/>
              <a:t>teadlane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accent1"/>
                </a:solidFill>
              </a:rPr>
              <a:t>Miller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happeteooria</a:t>
            </a:r>
            <a:r>
              <a:rPr lang="en-GB" sz="2400" dirty="0" smtClean="0">
                <a:solidFill>
                  <a:srgbClr val="FF00FF"/>
                </a:solidFill>
              </a:rPr>
              <a:t>. </a:t>
            </a:r>
            <a:endParaRPr lang="et-EE" sz="2400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err="1" smtClean="0"/>
              <a:t>tõestas</a:t>
            </a:r>
            <a:r>
              <a:rPr lang="en-GB" sz="2400" dirty="0" smtClean="0"/>
              <a:t>, et </a:t>
            </a:r>
            <a:r>
              <a:rPr lang="en-GB" sz="2400" dirty="0" err="1" smtClean="0"/>
              <a:t>suus</a:t>
            </a:r>
            <a:r>
              <a:rPr lang="en-GB" sz="2400" dirty="0" smtClean="0"/>
              <a:t> </a:t>
            </a:r>
            <a:r>
              <a:rPr lang="en-GB" sz="2400" dirty="0" err="1" smtClean="0"/>
              <a:t>paiknevad</a:t>
            </a:r>
            <a:r>
              <a:rPr lang="en-GB" sz="2400" dirty="0" smtClean="0"/>
              <a:t> </a:t>
            </a:r>
            <a:r>
              <a:rPr lang="en-GB" sz="2400" dirty="0" err="1" smtClean="0"/>
              <a:t>bakterid</a:t>
            </a:r>
            <a:r>
              <a:rPr lang="en-GB" sz="2400" dirty="0" smtClean="0"/>
              <a:t> </a:t>
            </a:r>
            <a:r>
              <a:rPr lang="en-GB" sz="2400" dirty="0" err="1" smtClean="0"/>
              <a:t>tekitavad</a:t>
            </a:r>
            <a:r>
              <a:rPr lang="en-GB" sz="2400" dirty="0" smtClean="0"/>
              <a:t> </a:t>
            </a:r>
            <a:r>
              <a:rPr lang="en-GB" sz="2400" dirty="0" err="1" smtClean="0"/>
              <a:t>kaariest</a:t>
            </a:r>
            <a:r>
              <a:rPr lang="en-GB" sz="2400" dirty="0" smtClean="0"/>
              <a:t> </a:t>
            </a:r>
            <a:r>
              <a:rPr lang="en-GB" sz="2400" dirty="0" err="1" smtClean="0"/>
              <a:t>s.t</a:t>
            </a:r>
            <a:r>
              <a:rPr lang="en-GB" sz="2400" dirty="0" smtClean="0">
                <a:solidFill>
                  <a:srgbClr val="FF00FF"/>
                </a:solidFill>
              </a:rPr>
              <a:t>. </a:t>
            </a:r>
            <a:r>
              <a:rPr lang="en-GB" sz="2400" dirty="0" err="1" smtClean="0">
                <a:solidFill>
                  <a:schemeClr val="accent1"/>
                </a:solidFill>
              </a:rPr>
              <a:t>bakterid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kasutavad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oma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ainevahetuses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teatuid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</a:rPr>
              <a:t>süsivesikuid</a:t>
            </a:r>
            <a:r>
              <a:rPr lang="en-GB" sz="2400" dirty="0" smtClean="0">
                <a:solidFill>
                  <a:schemeClr val="accent1"/>
                </a:solidFill>
              </a:rPr>
              <a:t>,</a:t>
            </a:r>
            <a:r>
              <a:rPr lang="en-GB" sz="2400" dirty="0" smtClean="0">
                <a:solidFill>
                  <a:srgbClr val="FF00FF"/>
                </a:solidFill>
              </a:rPr>
              <a:t> </a:t>
            </a:r>
            <a:r>
              <a:rPr lang="en-GB" sz="2400" dirty="0" smtClean="0"/>
              <a:t>mille </a:t>
            </a:r>
            <a:r>
              <a:rPr lang="en-GB" sz="2400" dirty="0" err="1" smtClean="0"/>
              <a:t>tagajärjel</a:t>
            </a:r>
            <a:r>
              <a:rPr lang="en-GB" sz="2400" dirty="0" smtClean="0"/>
              <a:t> </a:t>
            </a:r>
            <a:r>
              <a:rPr lang="en-GB" sz="2400" dirty="0" err="1" smtClean="0"/>
              <a:t>tekib</a:t>
            </a:r>
            <a:r>
              <a:rPr lang="en-GB" sz="2400" dirty="0" smtClean="0"/>
              <a:t> </a:t>
            </a:r>
            <a:r>
              <a:rPr lang="en-GB" sz="2400" dirty="0" err="1" smtClean="0"/>
              <a:t>hape</a:t>
            </a:r>
            <a:endParaRPr lang="et-EE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t-EE" sz="2400" dirty="0" smtClean="0"/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KAARIES ON MULTIFAKTORIAALNE HAIGUS</a:t>
            </a:r>
            <a:endParaRPr lang="et-E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788024" y="5805264"/>
            <a:ext cx="144016" cy="648072"/>
          </a:xfrm>
        </p:spPr>
        <p:txBody>
          <a:bodyPr/>
          <a:lstStyle/>
          <a:p>
            <a:pPr>
              <a:buNone/>
            </a:pPr>
            <a:endParaRPr lang="et-EE" dirty="0"/>
          </a:p>
        </p:txBody>
      </p:sp>
      <p:pic>
        <p:nvPicPr>
          <p:cNvPr id="11266" name="Picture 2" descr="C:\Users\Terje\Pictures\ERIALA\de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914" y="3140968"/>
            <a:ext cx="3050117" cy="202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57256" cy="108012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Suuõõnes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leiduvad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kaariese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etioloogilised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tegurid</a:t>
            </a:r>
            <a:endParaRPr lang="et-E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84784"/>
            <a:ext cx="3935288" cy="4687416"/>
          </a:xfrm>
        </p:spPr>
        <p:txBody>
          <a:bodyPr/>
          <a:lstStyle/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/>
              <a:t>bakteriaalne</a:t>
            </a:r>
            <a:r>
              <a:rPr lang="en-US" sz="2400" dirty="0" smtClean="0"/>
              <a:t> </a:t>
            </a:r>
            <a:r>
              <a:rPr lang="en-US" sz="2400" dirty="0" err="1" smtClean="0"/>
              <a:t>kat</a:t>
            </a:r>
            <a:r>
              <a:rPr lang="et-EE" sz="2400" dirty="0" smtClean="0"/>
              <a:t>t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t-EE" sz="2400" dirty="0" smtClean="0"/>
              <a:t> </a:t>
            </a:r>
            <a:r>
              <a:rPr lang="en-US" sz="2400" dirty="0" smtClean="0"/>
              <a:t>+</a:t>
            </a:r>
            <a:endParaRPr lang="en-US" sz="2800" dirty="0" smtClean="0"/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/>
              <a:t>rafineeritud</a:t>
            </a:r>
            <a:r>
              <a:rPr lang="en-US" sz="2400" dirty="0" smtClean="0"/>
              <a:t> </a:t>
            </a:r>
            <a:r>
              <a:rPr lang="en-US" sz="2400" dirty="0" err="1" smtClean="0"/>
              <a:t>süsivesikud</a:t>
            </a:r>
            <a:endParaRPr lang="en-US" sz="2800" dirty="0" smtClean="0"/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t-EE" sz="2400" dirty="0" smtClean="0"/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t-EE" sz="2400" dirty="0" smtClean="0"/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/>
              <a:t>demineraliseerumine</a:t>
            </a:r>
            <a:endParaRPr lang="en-US" sz="2800" dirty="0" smtClean="0">
              <a:latin typeface="Arial" pitchFamily="34" charset="0"/>
            </a:endParaRPr>
          </a:p>
          <a:p>
            <a:endParaRPr lang="en-US" sz="2000" dirty="0" smtClean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sz="quarter" idx="2"/>
          </p:nvPr>
        </p:nvSpPr>
        <p:spPr bwMode="auto">
          <a:xfrm>
            <a:off x="4716016" y="1412776"/>
            <a:ext cx="4032448" cy="26930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/>
              <a:t>hügieen</a:t>
            </a:r>
            <a:r>
              <a:rPr lang="en-US" sz="2400" dirty="0"/>
              <a:t> + </a:t>
            </a:r>
            <a:r>
              <a:rPr lang="en-US" sz="2400" dirty="0" err="1"/>
              <a:t>fluoriid</a:t>
            </a:r>
            <a:endParaRPr lang="et-EE" sz="2400" dirty="0"/>
          </a:p>
          <a:p>
            <a:pPr>
              <a:buNone/>
            </a:pPr>
            <a:r>
              <a:rPr lang="et-EE" sz="2400" dirty="0" smtClean="0"/>
              <a:t>                 </a:t>
            </a:r>
            <a:r>
              <a:rPr lang="en-US" sz="2400" dirty="0" smtClean="0"/>
              <a:t>+</a:t>
            </a:r>
            <a:r>
              <a:rPr lang="et-EE" sz="2400" dirty="0" smtClean="0"/>
              <a:t> </a:t>
            </a:r>
            <a:endParaRPr lang="et-EE" dirty="0" smtClean="0"/>
          </a:p>
          <a:p>
            <a:pPr>
              <a:buNone/>
            </a:pPr>
            <a:r>
              <a:rPr lang="en-US" sz="2400" dirty="0" err="1" smtClean="0"/>
              <a:t>Sülje</a:t>
            </a:r>
            <a:r>
              <a:rPr lang="et-EE" dirty="0" smtClean="0"/>
              <a:t> </a:t>
            </a:r>
            <a:r>
              <a:rPr lang="en-US" sz="2400" dirty="0" err="1" smtClean="0"/>
              <a:t>kaitsemehhanismid</a:t>
            </a:r>
            <a:endParaRPr lang="en-US" sz="2400" dirty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sz="2400" dirty="0" smtClean="0"/>
          </a:p>
          <a:p>
            <a:pPr>
              <a:buNone/>
            </a:pPr>
            <a:r>
              <a:rPr lang="en-US" sz="2400" dirty="0" err="1" smtClean="0"/>
              <a:t>mineraliseerumine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6365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71179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70008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4295" y="4149080"/>
            <a:ext cx="3818741" cy="27089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Kaariesesse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nakatumine</a:t>
            </a:r>
            <a:endParaRPr lang="et-E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3888" y="1412776"/>
            <a:ext cx="5040560" cy="511256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700" dirty="0" err="1" smtClean="0">
                <a:solidFill>
                  <a:schemeClr val="accent1">
                    <a:lumMod val="75000"/>
                  </a:schemeClr>
                </a:solidFill>
              </a:rPr>
              <a:t>varases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accent1">
                    <a:lumMod val="75000"/>
                  </a:schemeClr>
                </a:solidFill>
              </a:rPr>
              <a:t>lapsepõlves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 smtClean="0"/>
              <a:t>piimahammaste</a:t>
            </a:r>
            <a:r>
              <a:rPr lang="en-US" sz="2700" dirty="0" smtClean="0"/>
              <a:t> </a:t>
            </a:r>
            <a:r>
              <a:rPr lang="en-US" sz="2700" dirty="0" err="1" smtClean="0"/>
              <a:t>suhu</a:t>
            </a:r>
            <a:r>
              <a:rPr lang="en-US" sz="2700" dirty="0" smtClean="0"/>
              <a:t> </a:t>
            </a:r>
            <a:r>
              <a:rPr lang="en-US" sz="2700" dirty="0" err="1" smtClean="0"/>
              <a:t>lõikumise</a:t>
            </a:r>
            <a:r>
              <a:rPr lang="en-US" sz="2700" dirty="0" smtClean="0"/>
              <a:t> </a:t>
            </a:r>
            <a:r>
              <a:rPr lang="en-US" sz="2700" dirty="0" err="1" smtClean="0"/>
              <a:t>järel</a:t>
            </a:r>
            <a:endParaRPr lang="en-US" sz="32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700" dirty="0" err="1" smtClean="0"/>
              <a:t>pisikud</a:t>
            </a:r>
            <a:r>
              <a:rPr lang="en-US" sz="2700" dirty="0" smtClean="0"/>
              <a:t> </a:t>
            </a:r>
            <a:r>
              <a:rPr lang="en-US" sz="2700" dirty="0" err="1" smtClean="0"/>
              <a:t>suus</a:t>
            </a:r>
            <a:r>
              <a:rPr lang="en-US" sz="2700" dirty="0" smtClean="0"/>
              <a:t> </a:t>
            </a:r>
            <a:r>
              <a:rPr lang="en-US" sz="2700" dirty="0" err="1" smtClean="0"/>
              <a:t>nii</a:t>
            </a:r>
            <a:r>
              <a:rPr lang="en-US" sz="2700" dirty="0" smtClean="0"/>
              <a:t> </a:t>
            </a:r>
            <a:r>
              <a:rPr lang="en-US" sz="2700" dirty="0" err="1" smtClean="0"/>
              <a:t>kaua</a:t>
            </a:r>
            <a:r>
              <a:rPr lang="en-US" sz="2700" dirty="0" smtClean="0"/>
              <a:t> </a:t>
            </a:r>
            <a:r>
              <a:rPr lang="en-US" sz="2700" dirty="0" err="1" smtClean="0"/>
              <a:t>kui</a:t>
            </a:r>
            <a:r>
              <a:rPr lang="en-US" sz="2700" dirty="0" smtClean="0"/>
              <a:t> </a:t>
            </a:r>
            <a:r>
              <a:rPr lang="en-US" sz="2700" dirty="0" err="1" smtClean="0"/>
              <a:t>hambadki</a:t>
            </a:r>
            <a:endParaRPr lang="en-US" sz="32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700" dirty="0" err="1" smtClean="0">
                <a:solidFill>
                  <a:schemeClr val="accent1">
                    <a:lumMod val="75000"/>
                  </a:schemeClr>
                </a:solidFill>
              </a:rPr>
              <a:t>sülje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accent1">
                    <a:lumMod val="75000"/>
                  </a:schemeClr>
                </a:solidFill>
              </a:rPr>
              <a:t>kontaktist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tavaliselt</a:t>
            </a:r>
            <a:r>
              <a:rPr lang="en-US" sz="2700" dirty="0" smtClean="0"/>
              <a:t> </a:t>
            </a:r>
            <a:r>
              <a:rPr lang="en-US" sz="2700" dirty="0" err="1" smtClean="0"/>
              <a:t>ema</a:t>
            </a:r>
            <a:r>
              <a:rPr lang="en-US" sz="2700" dirty="0" smtClean="0"/>
              <a:t> </a:t>
            </a:r>
            <a:r>
              <a:rPr lang="en-US" sz="2700" dirty="0" err="1" smtClean="0"/>
              <a:t>vm</a:t>
            </a:r>
            <a:r>
              <a:rPr lang="en-US" sz="2700" dirty="0" smtClean="0"/>
              <a:t> </a:t>
            </a:r>
            <a:r>
              <a:rPr lang="en-US" sz="2700" dirty="0" err="1" smtClean="0"/>
              <a:t>lähisugulane</a:t>
            </a:r>
            <a:r>
              <a:rPr lang="en-US" sz="2700" dirty="0" smtClean="0"/>
              <a:t>)</a:t>
            </a:r>
            <a:endParaRPr lang="en-US" sz="32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700" dirty="0" err="1" smtClean="0"/>
              <a:t>nakatumisele</a:t>
            </a:r>
            <a:r>
              <a:rPr lang="en-US" sz="2700" dirty="0" smtClean="0"/>
              <a:t> </a:t>
            </a:r>
            <a:r>
              <a:rPr lang="en-US" sz="2700" dirty="0" err="1" smtClean="0"/>
              <a:t>aitab</a:t>
            </a:r>
            <a:r>
              <a:rPr lang="en-US" sz="2700" dirty="0" smtClean="0"/>
              <a:t> </a:t>
            </a:r>
            <a:r>
              <a:rPr lang="en-US" sz="2700" dirty="0" err="1" smtClean="0"/>
              <a:t>kaasa</a:t>
            </a:r>
            <a:r>
              <a:rPr lang="en-US" sz="2700" dirty="0" smtClean="0"/>
              <a:t> lapse </a:t>
            </a:r>
            <a:r>
              <a:rPr lang="en-US" sz="2700" dirty="0" err="1" smtClean="0"/>
              <a:t>suur</a:t>
            </a:r>
            <a:r>
              <a:rPr lang="en-US" sz="2700" dirty="0" smtClean="0"/>
              <a:t> </a:t>
            </a:r>
            <a:r>
              <a:rPr lang="en-US" sz="2700" dirty="0" err="1" smtClean="0"/>
              <a:t>suhkrutarbimine</a:t>
            </a:r>
            <a:endParaRPr lang="en-US" sz="32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700" dirty="0" err="1" smtClean="0"/>
              <a:t>koolieaks</a:t>
            </a:r>
            <a:r>
              <a:rPr lang="en-US" sz="2700" dirty="0" smtClean="0"/>
              <a:t> </a:t>
            </a:r>
            <a:r>
              <a:rPr lang="en-US" sz="2700" dirty="0" err="1" smtClean="0"/>
              <a:t>väljakujunenud</a:t>
            </a:r>
            <a:r>
              <a:rPr lang="en-US" sz="2700" dirty="0" smtClean="0"/>
              <a:t> </a:t>
            </a:r>
            <a:r>
              <a:rPr lang="en-US" sz="2700" dirty="0" err="1" smtClean="0"/>
              <a:t>oma</a:t>
            </a:r>
            <a:r>
              <a:rPr lang="en-US" sz="2700" dirty="0" smtClean="0"/>
              <a:t> </a:t>
            </a:r>
            <a:r>
              <a:rPr lang="en-US" sz="2700" dirty="0" err="1" smtClean="0"/>
              <a:t>mikroobifloora</a:t>
            </a:r>
            <a:r>
              <a:rPr lang="en-US" sz="2700" dirty="0" smtClean="0"/>
              <a:t> </a:t>
            </a:r>
            <a:r>
              <a:rPr lang="en-US" sz="2700" dirty="0" err="1" smtClean="0"/>
              <a:t>takistab</a:t>
            </a:r>
            <a:r>
              <a:rPr lang="en-US" sz="2700" dirty="0" smtClean="0"/>
              <a:t> </a:t>
            </a:r>
            <a:r>
              <a:rPr lang="en-US" sz="2700" dirty="0" err="1" smtClean="0"/>
              <a:t>nakatumist</a:t>
            </a:r>
            <a:endParaRPr lang="en-US" sz="2400" dirty="0" smtClean="0"/>
          </a:p>
          <a:p>
            <a:endParaRPr lang="et-EE" dirty="0"/>
          </a:p>
        </p:txBody>
      </p:sp>
      <p:pic>
        <p:nvPicPr>
          <p:cNvPr id="1026" name="Picture 2" descr="C:\Users\Terje\Pictures\ERIALA\M7820117-Coloured_SEM_of_bacteria_plaque_in_tooth_decay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528392" cy="332201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2555329" cy="21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Konservatiivne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ravi</a:t>
            </a:r>
            <a:endParaRPr lang="et-EE" sz="3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80920" cy="2160240"/>
          </a:xfrm>
        </p:spPr>
        <p:txBody>
          <a:bodyPr>
            <a:normAutofit/>
          </a:bodyPr>
          <a:lstStyle/>
          <a:p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Kaariese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kontrolli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all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hoidmine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tähendab</a:t>
            </a:r>
            <a:r>
              <a:rPr lang="et-EE" sz="2200" dirty="0" smtClean="0">
                <a:solidFill>
                  <a:srgbClr val="000000"/>
                </a:solidFill>
                <a:latin typeface="Century Schoolbook" pitchFamily="18" charset="0"/>
              </a:rPr>
              <a:t>  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hambamineraalide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lahustumise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ja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sadestumise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vahelise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tasakaaluoleku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hoidmist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t-EE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nii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, et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ülekaalus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ei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oleks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demineraliseerumine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, mille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tagajärjel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tekiks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entury Schoolbook" pitchFamily="18" charset="0"/>
              </a:rPr>
              <a:t>hambaauk</a:t>
            </a:r>
            <a:r>
              <a:rPr lang="en-US" sz="2200" dirty="0" smtClean="0">
                <a:solidFill>
                  <a:srgbClr val="000000"/>
                </a:solidFill>
                <a:latin typeface="Century Schoolbook" pitchFamily="18" charset="0"/>
              </a:rPr>
              <a:t>.</a:t>
            </a:r>
          </a:p>
          <a:p>
            <a:endParaRPr lang="et-EE" dirty="0"/>
          </a:p>
        </p:txBody>
      </p:sp>
      <p:pic>
        <p:nvPicPr>
          <p:cNvPr id="7170" name="Picture 2" descr="C:\Users\Terje\Pictures\ERIALA\fig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2547" y="2439226"/>
            <a:ext cx="5314941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Terje\Pictures\ERIALA\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319" y="2492896"/>
            <a:ext cx="5314941" cy="3933056"/>
          </a:xfrm>
          <a:prstGeom prst="rect">
            <a:avLst/>
          </a:prstGeom>
          <a:noFill/>
        </p:spPr>
      </p:pic>
      <p:pic>
        <p:nvPicPr>
          <p:cNvPr id="7172" name="Picture 4" descr="C:\Users\Terje\Pictures\ERIALA\fig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2564904"/>
            <a:ext cx="5328593" cy="3933056"/>
          </a:xfrm>
          <a:prstGeom prst="rect">
            <a:avLst/>
          </a:prstGeom>
          <a:noFill/>
        </p:spPr>
      </p:pic>
      <p:pic>
        <p:nvPicPr>
          <p:cNvPr id="7173" name="Picture 5" descr="C:\Users\Terje\Pictures\ERIALA\fig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13922"/>
            <a:ext cx="5328592" cy="3952996"/>
          </a:xfrm>
          <a:prstGeom prst="rect">
            <a:avLst/>
          </a:prstGeom>
          <a:noFill/>
        </p:spPr>
      </p:pic>
      <p:pic>
        <p:nvPicPr>
          <p:cNvPr id="7174" name="Picture 6" descr="C:\Users\Terje\Pictures\ERIALA\fig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721166"/>
            <a:ext cx="5314940" cy="3933056"/>
          </a:xfrm>
          <a:prstGeom prst="rect">
            <a:avLst/>
          </a:prstGeom>
          <a:noFill/>
        </p:spPr>
      </p:pic>
      <p:pic>
        <p:nvPicPr>
          <p:cNvPr id="7175" name="Picture 7" descr="C:\Users\Terje\Pictures\ERIALA\fig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3" y="2780928"/>
            <a:ext cx="5256583" cy="39442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105" cy="583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778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Kaariese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aktiivsus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ja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risk</a:t>
            </a:r>
            <a:endParaRPr lang="et-EE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6588224" cy="5544616"/>
          </a:xfrm>
        </p:spPr>
        <p:txBody>
          <a:bodyPr>
            <a:normAutofit/>
          </a:bodyPr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anamneesi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ja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uuringu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põhjal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et-EE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CC00"/>
              </a:buClr>
              <a:buSzPct val="80000"/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inaktiivne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/ </a:t>
            </a: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kontrolli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all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aktiivseid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kahjustusi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pole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või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maksimaalselt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üks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anamneesi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põhjal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pole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viimastel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aastatel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täidetud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FF6600"/>
              </a:buClr>
              <a:buFontTx/>
              <a:buChar char=" "/>
            </a:pPr>
            <a:endParaRPr lang="en-US" sz="2200" dirty="0" smtClean="0">
              <a:solidFill>
                <a:srgbClr val="FF6600"/>
              </a:solidFill>
              <a:latin typeface="Arial" pitchFamily="34" charset="0"/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FF6600"/>
              </a:buClr>
              <a:buSzPct val="80000"/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aktiivne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ja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riskifaktorid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võimalik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kontrolli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alla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saada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leidub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aktiivseid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kahjustusi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2-3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aasta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jooksul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&gt;1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uus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kasvav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täidetud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kahjustus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CC0000"/>
              </a:buClr>
              <a:buFontTx/>
              <a:buChar char=" "/>
            </a:pPr>
            <a:endParaRPr lang="en-US" sz="2200" dirty="0" smtClean="0">
              <a:solidFill>
                <a:srgbClr val="CC0000"/>
              </a:solidFill>
              <a:latin typeface="Arial" pitchFamily="34" charset="0"/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CC0000"/>
              </a:buClr>
              <a:buSzPct val="80000"/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aktiivne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ning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kõiki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riskitegureid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pole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võimalik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kõrvaldada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(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kuiv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suu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)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või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pole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riskitegurid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tuvastatavad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leidub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aktiivseid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kahjustusi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2-3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aasta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jooksul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&gt;2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uut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kasvavat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täidetud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kahjustust</a:t>
            </a:r>
            <a:endParaRPr lang="en-US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30026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5904656" cy="5976664"/>
          </a:xfrm>
        </p:spPr>
        <p:txBody>
          <a:bodyPr>
            <a:normAutofit/>
          </a:bodyPr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inaktiivne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/ </a:t>
            </a: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CC00"/>
                </a:solidFill>
                <a:latin typeface="Arial" pitchFamily="34" charset="0"/>
              </a:rPr>
              <a:t>kontrolli</a:t>
            </a:r>
            <a:r>
              <a:rPr lang="en-US" sz="2200" dirty="0" smtClean="0">
                <a:solidFill>
                  <a:srgbClr val="00CC00"/>
                </a:solidFill>
                <a:latin typeface="Arial" pitchFamily="34" charset="0"/>
              </a:rPr>
              <a:t> all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vaja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kiita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motiveerida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ka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edaspidi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ülal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pidama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head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suuhügieeni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ja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kasutama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fluoriidiga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hambapastat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6600"/>
              </a:buClr>
              <a:buFontTx/>
              <a:buChar char=" "/>
            </a:pPr>
            <a:endParaRPr lang="en-US" sz="2200" dirty="0" smtClean="0">
              <a:solidFill>
                <a:srgbClr val="FF66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6600"/>
              </a:buClr>
              <a:buFontTx/>
              <a:buChar char="•"/>
            </a:pP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aktiivne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ja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riskifaktorid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võimalik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kontrolli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alla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  <a:latin typeface="Arial" pitchFamily="34" charset="0"/>
              </a:rPr>
              <a:t>saada</a:t>
            </a:r>
            <a:r>
              <a:rPr lang="en-US" sz="2200" dirty="0" smtClean="0">
                <a:solidFill>
                  <a:srgbClr val="FF6600"/>
                </a:solidFill>
                <a:latin typeface="Arial" pitchFamily="34" charset="0"/>
              </a:rPr>
              <a:t> 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mehhaaniline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katukontroll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peab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paranema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kodu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+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prof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lisafluoriid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(h-pasta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suhu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loputused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ja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või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prof.fluoriid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dieedinõuanded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kui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mittepeetunud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emailikaaries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CC0000"/>
              </a:buClr>
              <a:buFontTx/>
              <a:buChar char=" "/>
            </a:pPr>
            <a:endParaRPr lang="en-US" sz="2200" dirty="0" smtClean="0">
              <a:solidFill>
                <a:srgbClr val="CC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CC0000"/>
              </a:buClr>
              <a:buFontTx/>
              <a:buChar char="•"/>
            </a:pP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kaaries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aktiivne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ning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kõiki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riskitegureid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pole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võimalik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kõrvaldada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(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kuiv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suu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)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või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pole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riskitegurid</a:t>
            </a:r>
            <a:r>
              <a:rPr lang="en-US" sz="2200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Arial" pitchFamily="34" charset="0"/>
              </a:rPr>
              <a:t>tuvastatavad</a:t>
            </a:r>
            <a:endParaRPr lang="en-US" dirty="0" smtClean="0"/>
          </a:p>
        </p:txBody>
      </p:sp>
      <p:pic>
        <p:nvPicPr>
          <p:cNvPr id="5122" name="Picture 2" descr="C:\Users\Terje\Pictures\ERIALA\_rgb_72_160_198_fitAnd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99144" cy="296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EESTI LASTE </a:t>
            </a:r>
            <a:b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HAMMASTE SEISUND</a:t>
            </a:r>
            <a:endParaRPr lang="et-EE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347048" cy="4997152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Kui väikelastel </a:t>
            </a:r>
            <a:r>
              <a:rPr lang="et-EE" b="1" dirty="0" smtClean="0">
                <a:solidFill>
                  <a:srgbClr val="00B050"/>
                </a:solidFill>
              </a:rPr>
              <a:t>2-3</a:t>
            </a:r>
            <a:r>
              <a:rPr lang="et-EE" dirty="0" smtClean="0"/>
              <a:t> eluaastal on kaariesevaba hammaskonnaga lapsi </a:t>
            </a:r>
            <a:r>
              <a:rPr lang="et-EE" b="1" dirty="0" smtClean="0">
                <a:solidFill>
                  <a:srgbClr val="00B050"/>
                </a:solidFill>
              </a:rPr>
              <a:t>61,3%,</a:t>
            </a:r>
          </a:p>
          <a:p>
            <a:r>
              <a:rPr lang="et-EE" dirty="0" smtClean="0"/>
              <a:t> siis hiljem</a:t>
            </a:r>
            <a:r>
              <a:rPr lang="et-EE" b="1" dirty="0" smtClean="0">
                <a:solidFill>
                  <a:srgbClr val="00B050"/>
                </a:solidFill>
              </a:rPr>
              <a:t>, 5-6 </a:t>
            </a:r>
            <a:r>
              <a:rPr lang="et-EE" dirty="0" smtClean="0"/>
              <a:t>aastastel st. algava vahelduva hammaskonna perioodil on nende protsent vaid </a:t>
            </a:r>
            <a:r>
              <a:rPr lang="et-EE" b="1" dirty="0" smtClean="0">
                <a:solidFill>
                  <a:srgbClr val="00B050"/>
                </a:solidFill>
              </a:rPr>
              <a:t>25,6 %</a:t>
            </a:r>
            <a:r>
              <a:rPr lang="et-EE" dirty="0" smtClean="0"/>
              <a:t>. </a:t>
            </a:r>
          </a:p>
          <a:p>
            <a:r>
              <a:rPr lang="et-EE" dirty="0" smtClean="0"/>
              <a:t>Jäävhammastel </a:t>
            </a:r>
            <a:r>
              <a:rPr lang="et-EE" b="1" dirty="0" smtClean="0">
                <a:solidFill>
                  <a:srgbClr val="00B050"/>
                </a:solidFill>
              </a:rPr>
              <a:t>12 a</a:t>
            </a:r>
            <a:r>
              <a:rPr lang="et-EE" dirty="0" smtClean="0"/>
              <a:t>. vanustel lastel on kaariese levimuse näitaja - DMF(T) keskmiselt 2,36 varieerudes </a:t>
            </a:r>
            <a:r>
              <a:rPr lang="et-EE" b="1" dirty="0" smtClean="0">
                <a:solidFill>
                  <a:srgbClr val="00B050"/>
                </a:solidFill>
              </a:rPr>
              <a:t>1,2 –3,5 </a:t>
            </a:r>
            <a:r>
              <a:rPr lang="et-EE" dirty="0" smtClean="0"/>
              <a:t>vahel. </a:t>
            </a:r>
          </a:p>
          <a:p>
            <a:r>
              <a:rPr lang="et-EE" dirty="0" smtClean="0"/>
              <a:t>Enam on laste hambad kaariesest haaratud Lõuna-Eestis ja Kagu-Eestis, kus kasutatav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põhjavesi on fluorivaene – alla 0,5 mg/l.. </a:t>
            </a:r>
            <a:endParaRPr lang="et-E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Terje\Pictures\ERIALA\1517124803007ee705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73030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KAARIESE RISKI ARVUTAMINE</a:t>
            </a:r>
            <a:b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200" dirty="0" err="1" smtClean="0">
                <a:solidFill>
                  <a:srgbClr val="FF0000"/>
                </a:solidFill>
              </a:rPr>
              <a:t>Maksimaalne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punktisumma</a:t>
            </a:r>
            <a:r>
              <a:rPr lang="en-GB" sz="2200" dirty="0" smtClean="0">
                <a:solidFill>
                  <a:srgbClr val="FF0000"/>
                </a:solidFill>
              </a:rPr>
              <a:t> 8.</a:t>
            </a:r>
            <a:r>
              <a:rPr lang="et-EE" sz="2200" dirty="0" smtClean="0">
                <a:solidFill>
                  <a:srgbClr val="FF0000"/>
                </a:solidFill>
              </a:rPr>
              <a:t/>
            </a:r>
            <a:br>
              <a:rPr lang="et-EE" sz="2200" dirty="0" smtClean="0">
                <a:solidFill>
                  <a:srgbClr val="FF0000"/>
                </a:solidFill>
              </a:rPr>
            </a:br>
            <a:r>
              <a:rPr lang="en-GB" sz="2200" dirty="0" smtClean="0">
                <a:solidFill>
                  <a:srgbClr val="FF0000"/>
                </a:solidFill>
              </a:rPr>
              <a:t>6 </a:t>
            </a:r>
            <a:r>
              <a:rPr lang="en-GB" sz="2200" dirty="0" err="1" smtClean="0">
                <a:solidFill>
                  <a:srgbClr val="FF0000"/>
                </a:solidFill>
              </a:rPr>
              <a:t>või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enam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punkti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näitab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kaarieseriski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7673280" cy="5184576"/>
          </a:xfrm>
        </p:spPr>
        <p:txBody>
          <a:bodyPr>
            <a:normAutofit fontScale="40000" lnSpcReduction="20000"/>
          </a:bodyPr>
          <a:lstStyle/>
          <a:p>
            <a:pPr lvl="2">
              <a:buNone/>
            </a:pPr>
            <a:r>
              <a:rPr lang="et-EE" sz="3400" dirty="0" smtClean="0"/>
              <a:t>                  </a:t>
            </a:r>
            <a:r>
              <a:rPr lang="en-GB" sz="3400" b="1" dirty="0" err="1" smtClean="0">
                <a:solidFill>
                  <a:srgbClr val="00B050"/>
                </a:solidFill>
              </a:rPr>
              <a:t>madal</a:t>
            </a:r>
            <a:r>
              <a:rPr lang="en-GB" sz="3400" b="1" dirty="0" smtClean="0">
                <a:solidFill>
                  <a:srgbClr val="00B050"/>
                </a:solidFill>
              </a:rPr>
              <a:t> risk                             </a:t>
            </a:r>
            <a:r>
              <a:rPr lang="et-EE" sz="3400" dirty="0" smtClean="0"/>
              <a:t>	</a:t>
            </a:r>
            <a:r>
              <a:rPr lang="en-GB" sz="3400" b="1" dirty="0" smtClean="0">
                <a:solidFill>
                  <a:srgbClr val="FF0000"/>
                </a:solidFill>
              </a:rPr>
              <a:t> </a:t>
            </a:r>
            <a:r>
              <a:rPr lang="en-GB" sz="3400" b="1" dirty="0" err="1" smtClean="0">
                <a:solidFill>
                  <a:srgbClr val="FF0000"/>
                </a:solidFill>
              </a:rPr>
              <a:t>kõrge</a:t>
            </a:r>
            <a:r>
              <a:rPr lang="en-GB" sz="3400" b="1" dirty="0" smtClean="0">
                <a:solidFill>
                  <a:srgbClr val="FF0000"/>
                </a:solidFill>
              </a:rPr>
              <a:t> </a:t>
            </a:r>
            <a:r>
              <a:rPr lang="en-GB" sz="3400" b="1" dirty="0" err="1" smtClean="0">
                <a:solidFill>
                  <a:srgbClr val="FF0000"/>
                </a:solidFill>
              </a:rPr>
              <a:t>ris</a:t>
            </a:r>
            <a:r>
              <a:rPr lang="et-EE" sz="3400" b="1" dirty="0" smtClean="0">
                <a:solidFill>
                  <a:srgbClr val="FF0000"/>
                </a:solidFill>
              </a:rPr>
              <a:t>k</a:t>
            </a:r>
          </a:p>
          <a:p>
            <a:pPr lvl="1">
              <a:buNone/>
            </a:pPr>
            <a:r>
              <a:rPr lang="et-EE" sz="3800" dirty="0" smtClean="0"/>
              <a:t>                     </a:t>
            </a:r>
            <a:r>
              <a:rPr lang="en-GB" sz="3800" dirty="0" smtClean="0"/>
              <a:t>( </a:t>
            </a:r>
            <a:r>
              <a:rPr lang="en-GB" sz="3800" dirty="0" err="1" smtClean="0"/>
              <a:t>hea</a:t>
            </a:r>
            <a:r>
              <a:rPr lang="en-GB" sz="3800" dirty="0" smtClean="0"/>
              <a:t> </a:t>
            </a:r>
            <a:r>
              <a:rPr lang="en-GB" sz="3800" dirty="0" err="1" smtClean="0"/>
              <a:t>prognoos</a:t>
            </a:r>
            <a:r>
              <a:rPr lang="en-GB" sz="3800" dirty="0" smtClean="0"/>
              <a:t>) </a:t>
            </a:r>
            <a:r>
              <a:rPr lang="et-EE" sz="3800" dirty="0" smtClean="0"/>
              <a:t>		  </a:t>
            </a:r>
            <a:r>
              <a:rPr lang="en-GB" sz="3800" dirty="0" smtClean="0"/>
              <a:t> (</a:t>
            </a:r>
            <a:r>
              <a:rPr lang="en-GB" sz="3800" dirty="0" err="1" smtClean="0"/>
              <a:t>halb</a:t>
            </a:r>
            <a:r>
              <a:rPr lang="en-GB" sz="3800" dirty="0" smtClean="0"/>
              <a:t> </a:t>
            </a:r>
            <a:r>
              <a:rPr lang="en-GB" sz="3800" dirty="0" err="1" smtClean="0"/>
              <a:t>prognoos</a:t>
            </a:r>
            <a:r>
              <a:rPr lang="en-GB" sz="3800" dirty="0" smtClean="0"/>
              <a:t>)</a:t>
            </a:r>
            <a:endParaRPr lang="et-EE" dirty="0" smtClean="0"/>
          </a:p>
          <a:p>
            <a:pPr>
              <a:buNone/>
            </a:pPr>
            <a:r>
              <a:rPr lang="en-GB" sz="2900" dirty="0" err="1" smtClean="0"/>
              <a:t>Anamnees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Hammaste</a:t>
            </a:r>
            <a:r>
              <a:rPr lang="en-GB" sz="2900" dirty="0" smtClean="0"/>
              <a:t> 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vastupanuvõime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Varasem</a:t>
            </a:r>
            <a:r>
              <a:rPr lang="en-GB" sz="2900" dirty="0" smtClean="0"/>
              <a:t> </a:t>
            </a:r>
            <a:r>
              <a:rPr lang="en-GB" sz="2900" dirty="0" err="1" smtClean="0"/>
              <a:t>kaariese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aktiivsus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Kaariese</a:t>
            </a:r>
            <a:r>
              <a:rPr lang="en-GB" sz="2900" dirty="0" smtClean="0"/>
              <a:t> </a:t>
            </a:r>
            <a:r>
              <a:rPr lang="en-GB" sz="2900" dirty="0" err="1" smtClean="0"/>
              <a:t>kliiniline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pilt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Suuhügieen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Toitumine</a:t>
            </a:r>
            <a:r>
              <a:rPr lang="en-GB" sz="2900" dirty="0" smtClean="0"/>
              <a:t> 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Süljetest</a:t>
            </a:r>
            <a:r>
              <a:rPr lang="en-GB" sz="2900" dirty="0" smtClean="0"/>
              <a:t> (</a:t>
            </a:r>
            <a:r>
              <a:rPr lang="en-GB" sz="2900" dirty="0" err="1" smtClean="0"/>
              <a:t>bakterite</a:t>
            </a:r>
            <a:r>
              <a:rPr lang="en-GB" sz="2900" dirty="0" smtClean="0"/>
              <a:t> 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hulk </a:t>
            </a:r>
            <a:r>
              <a:rPr lang="en-GB" sz="2900" dirty="0" err="1" smtClean="0"/>
              <a:t>süljes</a:t>
            </a:r>
            <a:r>
              <a:rPr lang="en-GB" sz="2900" dirty="0" smtClean="0"/>
              <a:t>)</a:t>
            </a:r>
            <a:endParaRPr lang="et-EE" sz="2900" dirty="0" smtClean="0"/>
          </a:p>
          <a:p>
            <a:pPr>
              <a:buNone/>
            </a:pPr>
            <a:r>
              <a:rPr lang="en-GB" sz="2900" dirty="0" smtClean="0"/>
              <a:t> </a:t>
            </a:r>
            <a:endParaRPr lang="et-EE" sz="2900" dirty="0" smtClean="0"/>
          </a:p>
          <a:p>
            <a:pPr>
              <a:buNone/>
            </a:pPr>
            <a:r>
              <a:rPr lang="en-GB" sz="2900" dirty="0" err="1" smtClean="0"/>
              <a:t>Sülje</a:t>
            </a:r>
            <a:r>
              <a:rPr lang="en-GB" sz="2900" dirty="0" smtClean="0"/>
              <a:t> </a:t>
            </a:r>
            <a:r>
              <a:rPr lang="en-GB" sz="2900" dirty="0" err="1" smtClean="0"/>
              <a:t>eritumine</a:t>
            </a:r>
            <a:r>
              <a:rPr lang="en-GB" sz="2900" dirty="0" smtClean="0"/>
              <a:t> </a:t>
            </a:r>
            <a:r>
              <a:rPr lang="en-GB" sz="2900" dirty="0" err="1" smtClean="0"/>
              <a:t>ja</a:t>
            </a:r>
            <a:r>
              <a:rPr lang="en-GB" sz="2900" dirty="0" smtClean="0"/>
              <a:t> </a:t>
            </a:r>
            <a:r>
              <a:rPr lang="et-EE" sz="2900" dirty="0" smtClean="0"/>
              <a:t>                  </a:t>
            </a:r>
          </a:p>
          <a:p>
            <a:pPr>
              <a:buNone/>
            </a:pPr>
            <a:r>
              <a:rPr lang="en-GB" sz="2900" dirty="0" err="1" smtClean="0"/>
              <a:t>Puhverdusvõime</a:t>
            </a:r>
            <a:r>
              <a:rPr lang="et-EE" sz="2900" dirty="0" smtClean="0"/>
              <a:t>		</a:t>
            </a:r>
          </a:p>
          <a:p>
            <a:r>
              <a:rPr lang="en-GB" dirty="0" smtClean="0"/>
              <a:t>.</a:t>
            </a:r>
            <a:endParaRPr lang="et-EE" dirty="0" smtClean="0"/>
          </a:p>
          <a:p>
            <a:pPr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HAMBAKAARIESE ENNETUS</a:t>
            </a:r>
            <a:endParaRPr lang="et-EE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t-EE" sz="2800" dirty="0" smtClean="0"/>
              <a:t>Fluoriidid</a:t>
            </a:r>
          </a:p>
          <a:p>
            <a:pPr lvl="1"/>
            <a:r>
              <a:rPr lang="et-EE" sz="2800" dirty="0" smtClean="0"/>
              <a:t>Bakterite eemaldamine e. Suuhügieen</a:t>
            </a:r>
          </a:p>
          <a:p>
            <a:pPr lvl="1"/>
            <a:r>
              <a:rPr lang="et-EE" sz="2800" dirty="0" smtClean="0"/>
              <a:t>Toit ja süsivesikud</a:t>
            </a:r>
          </a:p>
          <a:p>
            <a:pPr lvl="1"/>
            <a:r>
              <a:rPr lang="et-EE" sz="2800" dirty="0" smtClean="0"/>
              <a:t>Ksülitool</a:t>
            </a:r>
          </a:p>
          <a:p>
            <a:pPr lvl="1"/>
            <a:r>
              <a:rPr lang="et-EE" sz="2800" dirty="0" smtClean="0"/>
              <a:t>Sülje pH</a:t>
            </a:r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3369715"/>
            <a:ext cx="3744416" cy="319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78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Fluoriid</a:t>
            </a:r>
            <a:endParaRPr lang="et-E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604448" cy="537321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fluorapatiit</a:t>
            </a:r>
            <a:r>
              <a:rPr lang="en-US" dirty="0" smtClean="0"/>
              <a:t> on </a:t>
            </a:r>
            <a:r>
              <a:rPr lang="en-US" dirty="0" err="1" smtClean="0"/>
              <a:t>happele</a:t>
            </a:r>
            <a:endParaRPr lang="et-EE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dirty="0" smtClean="0"/>
              <a:t> </a:t>
            </a:r>
            <a:r>
              <a:rPr lang="en-US" dirty="0" err="1" smtClean="0"/>
              <a:t>vastupanuvõimelisem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hüdroksüülapatiit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takistab</a:t>
            </a:r>
            <a:r>
              <a:rPr lang="en-US" dirty="0" smtClean="0"/>
              <a:t> </a:t>
            </a:r>
            <a:r>
              <a:rPr lang="en-US" dirty="0" err="1" smtClean="0"/>
              <a:t>demineraliseerumist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soodustab</a:t>
            </a:r>
            <a:r>
              <a:rPr lang="en-US" dirty="0" smtClean="0"/>
              <a:t> </a:t>
            </a:r>
            <a:r>
              <a:rPr lang="en-US" dirty="0" err="1" smtClean="0"/>
              <a:t>remineraliseerumist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takistab</a:t>
            </a:r>
            <a:r>
              <a:rPr lang="en-US" dirty="0" smtClean="0"/>
              <a:t> </a:t>
            </a:r>
            <a:r>
              <a:rPr lang="en-US" dirty="0" err="1" smtClean="0"/>
              <a:t>bakterite</a:t>
            </a:r>
            <a:r>
              <a:rPr lang="en-US" dirty="0" smtClean="0"/>
              <a:t> </a:t>
            </a:r>
            <a:r>
              <a:rPr lang="en-US" dirty="0" err="1" smtClean="0"/>
              <a:t>ainevahetust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vähendab</a:t>
            </a:r>
            <a:r>
              <a:rPr lang="en-US" dirty="0" smtClean="0"/>
              <a:t> </a:t>
            </a:r>
            <a:r>
              <a:rPr lang="en-US" dirty="0" err="1" smtClean="0"/>
              <a:t>hambakudede</a:t>
            </a:r>
            <a:r>
              <a:rPr lang="en-US" dirty="0" smtClean="0"/>
              <a:t> “</a:t>
            </a:r>
            <a:r>
              <a:rPr lang="en-US" dirty="0" err="1" smtClean="0"/>
              <a:t>niiskumisvõimet</a:t>
            </a:r>
            <a:r>
              <a:rPr lang="en-US" dirty="0" smtClean="0"/>
              <a:t>”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takistab</a:t>
            </a:r>
            <a:r>
              <a:rPr lang="en-US" dirty="0" smtClean="0"/>
              <a:t> </a:t>
            </a:r>
            <a:r>
              <a:rPr lang="en-US" dirty="0" err="1" smtClean="0"/>
              <a:t>katu</a:t>
            </a:r>
            <a:r>
              <a:rPr lang="en-US" dirty="0" smtClean="0"/>
              <a:t> </a:t>
            </a:r>
            <a:r>
              <a:rPr lang="en-US" dirty="0" err="1" smtClean="0"/>
              <a:t>formeerumist</a:t>
            </a:r>
            <a:endParaRPr lang="et-EE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toimib</a:t>
            </a:r>
            <a:r>
              <a:rPr lang="en-US" dirty="0" smtClean="0"/>
              <a:t> </a:t>
            </a:r>
            <a:r>
              <a:rPr lang="en-US" dirty="0" err="1" smtClean="0"/>
              <a:t>hambavaaba</a:t>
            </a:r>
            <a:r>
              <a:rPr lang="en-US" dirty="0" smtClean="0"/>
              <a:t> F-</a:t>
            </a:r>
            <a:r>
              <a:rPr lang="en-US" dirty="0" err="1" smtClean="0"/>
              <a:t>laona</a:t>
            </a:r>
            <a:r>
              <a:rPr lang="en-US" dirty="0" smtClean="0"/>
              <a:t>, </a:t>
            </a:r>
            <a:r>
              <a:rPr lang="en-US" dirty="0" err="1" smtClean="0"/>
              <a:t>kust</a:t>
            </a:r>
            <a:r>
              <a:rPr lang="en-US" dirty="0" smtClean="0"/>
              <a:t> F </a:t>
            </a:r>
            <a:r>
              <a:rPr lang="en-US" dirty="0" err="1" smtClean="0"/>
              <a:t>vabastatakse</a:t>
            </a:r>
            <a:r>
              <a:rPr lang="en-US" dirty="0" smtClean="0"/>
              <a:t> </a:t>
            </a:r>
            <a:r>
              <a:rPr lang="en-US" dirty="0" err="1" smtClean="0"/>
              <a:t>kattu</a:t>
            </a:r>
            <a:r>
              <a:rPr lang="en-US" dirty="0" smtClean="0"/>
              <a:t> </a:t>
            </a:r>
            <a:r>
              <a:rPr lang="en-US" dirty="0" err="1" smtClean="0"/>
              <a:t>alati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pH </a:t>
            </a:r>
            <a:r>
              <a:rPr lang="en-US" dirty="0" err="1" smtClean="0"/>
              <a:t>langeb</a:t>
            </a:r>
            <a:endParaRPr lang="et-EE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vähenda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hambakatu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bakterite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võimet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tekitada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happeid</a:t>
            </a:r>
            <a:endParaRPr lang="et-E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t-EE" dirty="0" smtClean="0"/>
              <a:t> </a:t>
            </a:r>
            <a:r>
              <a:rPr lang="en-AU" dirty="0" err="1" smtClean="0"/>
              <a:t>kiirendab</a:t>
            </a:r>
            <a:r>
              <a:rPr lang="en-AU" dirty="0" smtClean="0"/>
              <a:t> </a:t>
            </a:r>
            <a:r>
              <a:rPr lang="en-AU" dirty="0" err="1" smtClean="0"/>
              <a:t>hambaemaili</a:t>
            </a:r>
            <a:r>
              <a:rPr lang="en-AU" dirty="0" smtClean="0"/>
              <a:t> </a:t>
            </a:r>
            <a:r>
              <a:rPr lang="en-AU" dirty="0" err="1" smtClean="0"/>
              <a:t>remineralisatsiooni</a:t>
            </a:r>
            <a:r>
              <a:rPr lang="en-AU" dirty="0" smtClean="0"/>
              <a:t> </a:t>
            </a:r>
            <a:r>
              <a:rPr lang="en-AU" dirty="0" err="1" smtClean="0"/>
              <a:t>aladel</a:t>
            </a:r>
            <a:r>
              <a:rPr lang="en-AU" dirty="0" smtClean="0"/>
              <a:t>, </a:t>
            </a:r>
            <a:r>
              <a:rPr lang="en-AU" dirty="0" err="1" smtClean="0"/>
              <a:t>kus</a:t>
            </a:r>
            <a:r>
              <a:rPr lang="en-AU" dirty="0" smtClean="0"/>
              <a:t> happed on </a:t>
            </a:r>
            <a:r>
              <a:rPr lang="en-AU" dirty="0" err="1" smtClean="0"/>
              <a:t>hambaemaili</a:t>
            </a:r>
            <a:r>
              <a:rPr lang="en-AU" dirty="0" smtClean="0"/>
              <a:t> </a:t>
            </a:r>
            <a:r>
              <a:rPr lang="en-AU" dirty="0" err="1" smtClean="0"/>
              <a:t>kaltsiumisisaldust</a:t>
            </a:r>
            <a:r>
              <a:rPr lang="en-AU" dirty="0" smtClean="0"/>
              <a:t> </a:t>
            </a:r>
            <a:r>
              <a:rPr lang="en-AU" dirty="0" err="1" smtClean="0"/>
              <a:t>vähendanud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980728"/>
            <a:ext cx="550810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Fluori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on WHO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soovitanud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alates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aastast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1958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endParaRPr lang="et-EE" b="1" dirty="0">
              <a:solidFill>
                <a:srgbClr val="FF99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026" y="0"/>
            <a:ext cx="252539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4946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202034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52928" cy="46085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3200" dirty="0" err="1" smtClean="0">
                <a:solidFill>
                  <a:schemeClr val="accent1"/>
                </a:solidFill>
              </a:rPr>
              <a:t>lokaalne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fluoriidi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aplikatsioon</a:t>
            </a:r>
            <a:r>
              <a:rPr lang="en-US" sz="3200" dirty="0" smtClean="0"/>
              <a:t> </a:t>
            </a:r>
            <a:r>
              <a:rPr lang="en-US" sz="3200" dirty="0" err="1" smtClean="0"/>
              <a:t>takistab</a:t>
            </a:r>
            <a:r>
              <a:rPr lang="en-US" sz="3200" dirty="0" smtClean="0"/>
              <a:t> </a:t>
            </a:r>
            <a:r>
              <a:rPr lang="en-US" sz="3200" dirty="0" err="1" smtClean="0"/>
              <a:t>kaariese</a:t>
            </a:r>
            <a:r>
              <a:rPr lang="en-US" sz="3200" dirty="0" smtClean="0"/>
              <a:t> </a:t>
            </a:r>
            <a:r>
              <a:rPr lang="en-US" sz="3200" dirty="0" err="1" smtClean="0"/>
              <a:t>teket</a:t>
            </a:r>
            <a:r>
              <a:rPr lang="en-US" sz="3200" dirty="0" smtClean="0"/>
              <a:t> (</a:t>
            </a:r>
            <a:r>
              <a:rPr lang="en-US" sz="3200" dirty="0" err="1" smtClean="0"/>
              <a:t>kõrge</a:t>
            </a:r>
            <a:r>
              <a:rPr lang="en-US" sz="3200" dirty="0" smtClean="0"/>
              <a:t>) </a:t>
            </a:r>
            <a:r>
              <a:rPr lang="en-US" sz="3200" dirty="0" err="1" smtClean="0"/>
              <a:t>kaarieseriskiga</a:t>
            </a:r>
            <a:r>
              <a:rPr lang="en-US" sz="3200" dirty="0" smtClean="0"/>
              <a:t> </a:t>
            </a:r>
            <a:r>
              <a:rPr lang="en-US" sz="3200" dirty="0" err="1" smtClean="0"/>
              <a:t>patsientidel</a:t>
            </a:r>
            <a:endParaRPr lang="en-US" sz="32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endParaRPr lang="et-EE" sz="32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3200" dirty="0" smtClean="0"/>
              <a:t>F</a:t>
            </a:r>
            <a:r>
              <a:rPr lang="en-US" baseline="300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hambapinnakoes</a:t>
            </a:r>
            <a:r>
              <a:rPr lang="en-US" sz="3200" dirty="0" smtClean="0"/>
              <a:t> 2500-4000 </a:t>
            </a:r>
            <a:r>
              <a:rPr lang="en-US" sz="3200" dirty="0" err="1" smtClean="0"/>
              <a:t>ppm</a:t>
            </a:r>
            <a:r>
              <a:rPr lang="en-US" sz="3200" dirty="0" smtClean="0"/>
              <a:t> (0,25-0,4%)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err="1" smtClean="0"/>
              <a:t>süljes</a:t>
            </a:r>
            <a:r>
              <a:rPr lang="en-US" sz="3200" dirty="0" smtClean="0"/>
              <a:t> 0,03 </a:t>
            </a:r>
            <a:r>
              <a:rPr lang="en-US" sz="3200" dirty="0" err="1" smtClean="0"/>
              <a:t>ppm</a:t>
            </a:r>
            <a:endParaRPr lang="en-US" dirty="0" smtClean="0"/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err="1" smtClean="0"/>
              <a:t>igapäevane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1 mg/l</a:t>
            </a:r>
            <a:r>
              <a:rPr lang="en-US" sz="2000" dirty="0" smtClean="0"/>
              <a:t> </a:t>
            </a:r>
            <a:r>
              <a:rPr lang="en-US" sz="2000" dirty="0" err="1" smtClean="0"/>
              <a:t>fluoriidisisaldusega</a:t>
            </a:r>
            <a:r>
              <a:rPr lang="en-US" sz="2000" dirty="0" smtClean="0"/>
              <a:t> </a:t>
            </a:r>
            <a:r>
              <a:rPr lang="en-US" sz="2000" dirty="0" err="1" smtClean="0"/>
              <a:t>joogivee</a:t>
            </a:r>
            <a:r>
              <a:rPr lang="en-US" sz="2000" dirty="0" smtClean="0"/>
              <a:t> </a:t>
            </a:r>
            <a:r>
              <a:rPr lang="en-US" sz="2000" dirty="0" err="1" smtClean="0"/>
              <a:t>tarvitamine</a:t>
            </a:r>
            <a:r>
              <a:rPr lang="en-US" sz="2000" dirty="0" smtClean="0"/>
              <a:t> </a:t>
            </a:r>
            <a:r>
              <a:rPr lang="en-US" sz="2000" dirty="0" err="1" smtClean="0"/>
              <a:t>elu</a:t>
            </a:r>
            <a:r>
              <a:rPr lang="en-US" sz="2000" dirty="0" smtClean="0"/>
              <a:t> </a:t>
            </a:r>
            <a:r>
              <a:rPr lang="en-US" sz="2000" dirty="0" err="1" smtClean="0"/>
              <a:t>jooksul</a:t>
            </a:r>
            <a:r>
              <a:rPr lang="en-US" sz="2000" dirty="0" smtClean="0"/>
              <a:t> </a:t>
            </a:r>
            <a:r>
              <a:rPr lang="en-US" sz="2000" dirty="0" err="1" smtClean="0"/>
              <a:t>tõstab</a:t>
            </a:r>
            <a:r>
              <a:rPr lang="en-US" sz="2000" dirty="0" smtClean="0"/>
              <a:t> </a:t>
            </a:r>
            <a:r>
              <a:rPr lang="en-US" sz="2000" dirty="0" err="1" smtClean="0"/>
              <a:t>vastupanuvõimet</a:t>
            </a:r>
            <a:r>
              <a:rPr lang="en-US" sz="2000" dirty="0" smtClean="0"/>
              <a:t> </a:t>
            </a:r>
            <a:r>
              <a:rPr lang="en-US" sz="2000" dirty="0" err="1" smtClean="0"/>
              <a:t>kaariesele</a:t>
            </a:r>
            <a:r>
              <a:rPr lang="en-US" sz="2000" dirty="0" smtClean="0"/>
              <a:t> </a:t>
            </a:r>
            <a:r>
              <a:rPr lang="en-US" sz="2000" dirty="0" err="1" smtClean="0"/>
              <a:t>kõigis</a:t>
            </a:r>
            <a:r>
              <a:rPr lang="en-US" sz="2000" dirty="0" smtClean="0"/>
              <a:t> </a:t>
            </a:r>
            <a:r>
              <a:rPr lang="en-US" sz="2000" dirty="0" err="1" smtClean="0"/>
              <a:t>vanuserühmades</a:t>
            </a:r>
            <a:endParaRPr lang="en-US" dirty="0" smtClean="0"/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err="1" smtClean="0">
                <a:solidFill>
                  <a:schemeClr val="accent1"/>
                </a:solidFill>
              </a:rPr>
              <a:t>lokaalne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fluoriidi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aplikatsioon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takistab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kaariese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teket</a:t>
            </a:r>
            <a:r>
              <a:rPr lang="en-US" sz="2000" dirty="0" smtClean="0">
                <a:solidFill>
                  <a:schemeClr val="accent1"/>
                </a:solidFill>
              </a:rPr>
              <a:t> (</a:t>
            </a:r>
            <a:r>
              <a:rPr lang="en-US" sz="2000" dirty="0" err="1" smtClean="0">
                <a:solidFill>
                  <a:schemeClr val="accent1"/>
                </a:solidFill>
              </a:rPr>
              <a:t>kõrge</a:t>
            </a:r>
            <a:r>
              <a:rPr lang="en-US" sz="2000" dirty="0" smtClean="0">
                <a:solidFill>
                  <a:schemeClr val="accent1"/>
                </a:solidFill>
              </a:rPr>
              <a:t>) </a:t>
            </a:r>
            <a:r>
              <a:rPr lang="en-US" sz="2000" dirty="0" err="1" smtClean="0">
                <a:solidFill>
                  <a:schemeClr val="accent1"/>
                </a:solidFill>
              </a:rPr>
              <a:t>kaarieseriskiga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patsientidel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t-E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616261"/>
            <a:ext cx="1722759" cy="22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658529"/>
            <a:ext cx="1684034" cy="219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02703"/>
            <a:ext cx="1735343" cy="22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74042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136904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Kaarie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patsientidel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põhineb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individuaals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usel</a:t>
            </a:r>
          </a:p>
          <a:p>
            <a:pPr>
              <a:buNone/>
            </a:pPr>
            <a:endParaRPr lang="et-EE" dirty="0" smtClean="0"/>
          </a:p>
          <a:p>
            <a:r>
              <a:rPr lang="en-US" dirty="0" err="1" smtClean="0"/>
              <a:t>Fluoritab</a:t>
            </a:r>
            <a:r>
              <a:rPr lang="en-US" dirty="0" smtClean="0"/>
              <a:t> </a:t>
            </a:r>
            <a:r>
              <a:rPr lang="en-US" dirty="0" err="1" smtClean="0"/>
              <a:t>või-närimiskummi</a:t>
            </a:r>
            <a:r>
              <a:rPr lang="en-US" dirty="0" smtClean="0"/>
              <a:t> </a:t>
            </a:r>
            <a:r>
              <a:rPr lang="en-US" dirty="0" err="1" smtClean="0"/>
              <a:t>kasutamine</a:t>
            </a:r>
            <a:r>
              <a:rPr lang="en-US" dirty="0" smtClean="0"/>
              <a:t> on </a:t>
            </a:r>
            <a:r>
              <a:rPr lang="en-US" dirty="0" err="1" smtClean="0"/>
              <a:t>soovitatav</a:t>
            </a:r>
            <a:r>
              <a:rPr lang="en-US" dirty="0" smtClean="0"/>
              <a:t> </a:t>
            </a:r>
            <a:r>
              <a:rPr lang="en-US" dirty="0" err="1" smtClean="0"/>
              <a:t>eriti</a:t>
            </a:r>
            <a:r>
              <a:rPr lang="en-US" dirty="0" smtClean="0"/>
              <a:t> </a:t>
            </a:r>
            <a:r>
              <a:rPr lang="en-US" dirty="0" err="1" smtClean="0"/>
              <a:t>siis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süljeeritus</a:t>
            </a:r>
            <a:r>
              <a:rPr lang="en-US" dirty="0" smtClean="0"/>
              <a:t> on </a:t>
            </a:r>
            <a:r>
              <a:rPr lang="en-US" dirty="0" err="1" smtClean="0"/>
              <a:t>piiratud</a:t>
            </a:r>
            <a:r>
              <a:rPr lang="en-US" dirty="0" smtClean="0"/>
              <a:t> </a:t>
            </a:r>
            <a:r>
              <a:rPr lang="en-US" dirty="0" err="1" smtClean="0"/>
              <a:t>ravimite</a:t>
            </a:r>
            <a:r>
              <a:rPr lang="en-US" dirty="0" smtClean="0"/>
              <a:t> </a:t>
            </a:r>
            <a:r>
              <a:rPr lang="en-US" dirty="0" err="1" smtClean="0"/>
              <a:t>kasutamine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haiguse</a:t>
            </a:r>
            <a:r>
              <a:rPr lang="en-US" dirty="0" smtClean="0"/>
              <a:t> </a:t>
            </a:r>
            <a:r>
              <a:rPr lang="en-US" dirty="0" err="1" smtClean="0"/>
              <a:t>tõttu</a:t>
            </a:r>
            <a:r>
              <a:rPr lang="en-US" dirty="0" smtClean="0"/>
              <a:t>.</a:t>
            </a:r>
            <a:r>
              <a:rPr lang="et-EE" dirty="0" smtClean="0"/>
              <a:t> </a:t>
            </a:r>
            <a:r>
              <a:rPr lang="en-US" dirty="0" err="1" smtClean="0"/>
              <a:t>Ööpäevane</a:t>
            </a:r>
            <a:r>
              <a:rPr lang="en-US" dirty="0" smtClean="0"/>
              <a:t> </a:t>
            </a:r>
            <a:r>
              <a:rPr lang="en-US" dirty="0" err="1" smtClean="0"/>
              <a:t>annus</a:t>
            </a:r>
            <a:r>
              <a:rPr lang="en-US" dirty="0" smtClean="0"/>
              <a:t> on 1,5 mg </a:t>
            </a:r>
            <a:r>
              <a:rPr lang="en-US" dirty="0" err="1" smtClean="0"/>
              <a:t>naatriumfluoriidi</a:t>
            </a:r>
            <a:r>
              <a:rPr lang="en-US" dirty="0" smtClean="0"/>
              <a:t>.</a:t>
            </a:r>
            <a:endParaRPr lang="et-EE" sz="3600" dirty="0" smtClean="0"/>
          </a:p>
          <a:p>
            <a:pPr>
              <a:buFontTx/>
              <a:buNone/>
            </a:pPr>
            <a:endParaRPr lang="et-EE" sz="3600" dirty="0" smtClean="0"/>
          </a:p>
          <a:p>
            <a:pPr>
              <a:buFontTx/>
              <a:buNone/>
            </a:pPr>
            <a:endParaRPr lang="et-EE" sz="3600" dirty="0" smtClean="0"/>
          </a:p>
          <a:p>
            <a:pPr>
              <a:buFontTx/>
              <a:buNone/>
            </a:pPr>
            <a:r>
              <a:rPr lang="et-EE" sz="3600" dirty="0" smtClean="0"/>
              <a:t>Kah</a:t>
            </a:r>
            <a:r>
              <a:rPr lang="et-EE" sz="3600" dirty="0" smtClean="0">
                <a:solidFill>
                  <a:schemeClr val="accent1"/>
                </a:solidFill>
              </a:rPr>
              <a:t>julik				Kasu</a:t>
            </a:r>
            <a:r>
              <a:rPr lang="et-EE" sz="3600" dirty="0" smtClean="0"/>
              <a:t>lik</a:t>
            </a:r>
          </a:p>
          <a:p>
            <a:endParaRPr lang="et-EE" dirty="0" smtClean="0"/>
          </a:p>
          <a:p>
            <a:pPr>
              <a:buFontTx/>
              <a:buNone/>
            </a:pPr>
            <a:r>
              <a:rPr lang="et-EE" dirty="0" smtClean="0"/>
              <a:t>Süsteemselt hamba	 		lokaalselt</a:t>
            </a:r>
          </a:p>
          <a:p>
            <a:pPr>
              <a:buFontTx/>
              <a:buNone/>
            </a:pPr>
            <a:r>
              <a:rPr lang="et-EE" dirty="0" smtClean="0"/>
              <a:t>Arengu ajal				suhu lõikumise</a:t>
            </a:r>
          </a:p>
          <a:p>
            <a:pPr>
              <a:buFontTx/>
              <a:buNone/>
            </a:pPr>
            <a:r>
              <a:rPr lang="et-EE" dirty="0" smtClean="0"/>
              <a:t>						järel	</a:t>
            </a:r>
            <a:endParaRPr lang="en-US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2338062" cy="6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529264" cy="1052736"/>
          </a:xfrm>
        </p:spPr>
        <p:txBody>
          <a:bodyPr/>
          <a:lstStyle/>
          <a:p>
            <a:pPr algn="ctr"/>
            <a:r>
              <a:rPr lang="et-EE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Joogivee fluorisisaldus Eestis</a:t>
            </a:r>
            <a:endParaRPr lang="et-E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estimaa_fluorikaa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34064"/>
            <a:ext cx="8552026" cy="58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70609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Fluoriidilahusega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loputused</a:t>
            </a:r>
            <a:endParaRPr lang="et-E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fluoroosirisk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loputusel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väike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efekt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suurem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kui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loputused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eri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ajal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hambapasta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kasutamisest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eelkoolieas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pole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soovitav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hea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maitse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meelitab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jooma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ettevaatust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alkoholi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sisaldusega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lihtne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/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odav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läbi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viia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rentaabel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kõrge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kaariese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riski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korral</a:t>
            </a:r>
            <a:endParaRPr lang="en-US" sz="31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Fluoriidigeelid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et-E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viskoosne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geel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t-EE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individuaalse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)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kapega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mugav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kasutada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kodukasutuses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kuni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t-EE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5000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ppm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F</a:t>
            </a:r>
            <a:r>
              <a:rPr lang="et-EE" dirty="0" smtClean="0"/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</a:rPr>
              <a:t>efektiivne</a:t>
            </a:r>
            <a:endParaRPr lang="en-US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Professionaalne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fluoriidgeel</a:t>
            </a:r>
            <a:endParaRPr lang="et-E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5000 - 12 000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ppm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F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allaneelamise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vältimiseks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istuvas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asendis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patsient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ei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tohiks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neelatada</a:t>
            </a:r>
            <a:endParaRPr lang="en-US" dirty="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ülemäär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eemaldada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imuriga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2 - 4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korda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aastas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tõhus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kuid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tänapäevase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arusaamise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järgi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regulaarne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piisava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kontsentratsiooniga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fluoriid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parim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Fluoriidlakk</a:t>
            </a:r>
            <a:endParaRPr lang="et-E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kasutusel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üle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30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aasta</a:t>
            </a:r>
            <a:endParaRPr lang="en-US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3 - 6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kuu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tagant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riskipindadele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3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600" i="1" dirty="0" err="1" smtClean="0">
                <a:solidFill>
                  <a:srgbClr val="000000"/>
                </a:solidFill>
                <a:latin typeface="Arial" pitchFamily="34" charset="0"/>
              </a:rPr>
              <a:t>Duraphat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NaF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5 % (22 600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ppm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F)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alkoholisuspensioon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komposiidiga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kõvastub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süljega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kokkupuutel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keskmiselt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38 %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kaariese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reduktsioon</a:t>
            </a: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850106"/>
          </a:xfrm>
        </p:spPr>
        <p:txBody>
          <a:bodyPr/>
          <a:lstStyle/>
          <a:p>
            <a:pPr algn="ctr"/>
            <a:r>
              <a:rPr lang="et-EE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KAARIESE RISKIFAKTORID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t-EE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SOTSIAALSED TEGURID</a:t>
            </a:r>
            <a:endParaRPr lang="et-EE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t-EE" sz="2400" dirty="0"/>
              <a:t>madal sotsiaalne seisund, töötus</a:t>
            </a:r>
            <a:r>
              <a:rPr lang="et-EE" sz="2400" dirty="0" smtClean="0"/>
              <a:t>,</a:t>
            </a:r>
          </a:p>
          <a:p>
            <a:pPr lvl="1">
              <a:buNone/>
            </a:pPr>
            <a:r>
              <a:rPr lang="et-EE" sz="2400" dirty="0" smtClean="0"/>
              <a:t>    </a:t>
            </a:r>
            <a:r>
              <a:rPr lang="et-EE" sz="2400" dirty="0"/>
              <a:t>halb majanduslik seis</a:t>
            </a:r>
          </a:p>
          <a:p>
            <a:pPr lvl="1"/>
            <a:r>
              <a:rPr lang="et-EE" sz="2400" dirty="0"/>
              <a:t>vähesed teadmised suutervishoiust, </a:t>
            </a:r>
            <a:endParaRPr lang="et-EE" sz="2400" dirty="0" smtClean="0"/>
          </a:p>
          <a:p>
            <a:pPr lvl="1">
              <a:buNone/>
            </a:pPr>
            <a:r>
              <a:rPr lang="et-EE" sz="2400" dirty="0" smtClean="0"/>
              <a:t>    vanemate </a:t>
            </a:r>
            <a:r>
              <a:rPr lang="et-EE" sz="2400" dirty="0"/>
              <a:t>madal haridustase</a:t>
            </a:r>
          </a:p>
          <a:p>
            <a:pPr lvl="1"/>
            <a:r>
              <a:rPr lang="et-EE" sz="2400" dirty="0"/>
              <a:t>ebaregulaarne hammaste kontroll</a:t>
            </a:r>
            <a:endParaRPr lang="et-EE" dirty="0"/>
          </a:p>
          <a:p>
            <a:endParaRPr lang="et-EE" dirty="0"/>
          </a:p>
          <a:p>
            <a:pPr>
              <a:buNone/>
            </a:pPr>
            <a:r>
              <a:rPr lang="et-EE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ÜLDISE TERVISLIKU SEISUNDIGA SEOTUD FAKTORID</a:t>
            </a:r>
          </a:p>
          <a:p>
            <a:pPr lvl="1"/>
            <a:r>
              <a:rPr lang="et-EE" sz="2500" dirty="0"/>
              <a:t>üldhaigused</a:t>
            </a:r>
          </a:p>
          <a:p>
            <a:pPr lvl="1"/>
            <a:r>
              <a:rPr lang="et-EE" sz="2500" dirty="0"/>
              <a:t>regulaarselt tarvitatavad ravimid</a:t>
            </a:r>
          </a:p>
          <a:p>
            <a:pPr lvl="1"/>
            <a:r>
              <a:rPr lang="et-EE" sz="2500" dirty="0"/>
              <a:t>kahjulikud harjumused</a:t>
            </a:r>
          </a:p>
          <a:p>
            <a:endParaRPr lang="et-EE" dirty="0"/>
          </a:p>
        </p:txBody>
      </p:sp>
      <p:pic>
        <p:nvPicPr>
          <p:cNvPr id="4099" name="Picture 3" descr="C:\Users\Terje\Pictures\ERIALA\_rgb_72_160_120_fitAnd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Aeglaselt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vabanev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fluoriid</a:t>
            </a:r>
            <a:endParaRPr lang="et-E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6264696" cy="4917160"/>
          </a:xfrm>
        </p:spPr>
        <p:txBody>
          <a:bodyPr>
            <a:normAutofit fontScale="92500"/>
          </a:bodyPr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optimaalne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suus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pidevalt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väikeses</a:t>
            </a:r>
            <a:r>
              <a:rPr lang="et-EE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kindlas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koguses</a:t>
            </a:r>
            <a:r>
              <a:rPr lang="en-US" sz="31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Arial" pitchFamily="34" charset="0"/>
              </a:rPr>
              <a:t>fluoriidi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eksperimentaalselt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olemas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molaari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bukaalsele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pinnale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kleebitavad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lahustuvad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tabletid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jne</a:t>
            </a:r>
            <a:endParaRPr lang="en-US" dirty="0" smtClean="0"/>
          </a:p>
          <a:p>
            <a:pPr marL="1714500" lvl="4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probleemiks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kinnitamine</a:t>
            </a:r>
            <a:endParaRPr lang="et-EE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714500" lvl="4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t-EE" sz="2200" dirty="0" smtClean="0">
                <a:solidFill>
                  <a:srgbClr val="000000"/>
                </a:solidFill>
                <a:latin typeface="Arial" pitchFamily="34" charset="0"/>
              </a:rPr>
              <a:t>  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ja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konstantne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F</a:t>
            </a:r>
            <a:endParaRPr lang="en-US" dirty="0" smtClean="0"/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257300" lvl="3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täidismaterjali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F</a:t>
            </a:r>
            <a:endParaRPr lang="en-US" dirty="0" smtClean="0"/>
          </a:p>
          <a:p>
            <a:pPr marL="1714500" lvl="4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klaasionomeeris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15 -20 %;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komposiidis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?,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silandis</a:t>
            </a:r>
            <a:endParaRPr lang="en-US" dirty="0" smtClean="0"/>
          </a:p>
          <a:p>
            <a:pPr marL="1714500" lvl="4" indent="-2286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F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reservuaar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tühjeneb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aeglaselt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vajab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täitmist</a:t>
            </a:r>
            <a:endParaRPr lang="en-US" dirty="0" smtClean="0"/>
          </a:p>
          <a:p>
            <a:endParaRPr lang="et-EE" dirty="0"/>
          </a:p>
        </p:txBody>
      </p:sp>
      <p:pic>
        <p:nvPicPr>
          <p:cNvPr id="15362" name="Picture 2" descr="C:\Users\Terje\Pictures\ERIALA\childr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821310" cy="223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274042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529264" cy="6213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t-EE" dirty="0" smtClean="0"/>
              <a:t>Joogiv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 err="1" smtClean="0"/>
              <a:t>fluoriidisisaldus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 0,8-1,5 </a:t>
            </a:r>
            <a:r>
              <a:rPr lang="en-US" dirty="0" err="1" smtClean="0">
                <a:solidFill>
                  <a:srgbClr val="FF0000"/>
                </a:solidFill>
              </a:rPr>
              <a:t>ppm</a:t>
            </a:r>
            <a:r>
              <a:rPr lang="en-US" dirty="0" smtClean="0">
                <a:solidFill>
                  <a:srgbClr val="FF0000"/>
                </a:solidFill>
              </a:rPr>
              <a:t> / l</a:t>
            </a:r>
            <a:r>
              <a:rPr lang="en-US" dirty="0" smtClean="0"/>
              <a:t>,</a:t>
            </a:r>
            <a:endParaRPr lang="et-EE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kolme</a:t>
            </a:r>
            <a:r>
              <a:rPr lang="en-US" dirty="0" smtClean="0"/>
              <a:t> </a:t>
            </a:r>
            <a:r>
              <a:rPr lang="en-US" dirty="0" err="1" smtClean="0"/>
              <a:t>aasta</a:t>
            </a:r>
            <a:r>
              <a:rPr lang="en-US" dirty="0" smtClean="0"/>
              <a:t> </a:t>
            </a:r>
            <a:r>
              <a:rPr lang="en-US" dirty="0" err="1" smtClean="0"/>
              <a:t>vanuste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tohi</a:t>
            </a:r>
            <a:r>
              <a:rPr lang="en-US" dirty="0" smtClean="0"/>
              <a:t> </a:t>
            </a:r>
            <a:r>
              <a:rPr lang="en-US" dirty="0" err="1" smtClean="0"/>
              <a:t>kasutada</a:t>
            </a:r>
            <a:r>
              <a:rPr lang="en-US" dirty="0" smtClean="0"/>
              <a:t> </a:t>
            </a:r>
            <a:r>
              <a:rPr lang="en-US" dirty="0" err="1" smtClean="0"/>
              <a:t>fluori</a:t>
            </a:r>
            <a:r>
              <a:rPr lang="en-US" dirty="0" smtClean="0"/>
              <a:t> </a:t>
            </a:r>
            <a:r>
              <a:rPr lang="en-US" dirty="0" err="1" smtClean="0"/>
              <a:t>hambapastat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err="1" smtClean="0"/>
              <a:t>mitte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12-aastaste </a:t>
            </a:r>
            <a:r>
              <a:rPr lang="en-US" dirty="0" err="1" smtClean="0"/>
              <a:t>fluoritablette</a:t>
            </a:r>
            <a:r>
              <a:rPr lang="en-US" dirty="0" smtClean="0"/>
              <a:t>. </a:t>
            </a:r>
            <a:endParaRPr lang="et-EE" dirty="0" smtClean="0"/>
          </a:p>
          <a:p>
            <a:pPr lvl="1"/>
            <a:endParaRPr lang="et-EE" dirty="0" smtClean="0"/>
          </a:p>
          <a:p>
            <a:pPr>
              <a:buNone/>
            </a:pPr>
            <a:r>
              <a:rPr lang="et-EE" dirty="0" smtClean="0"/>
              <a:t>Joogi</a:t>
            </a:r>
            <a:r>
              <a:rPr lang="en-US" dirty="0" err="1" smtClean="0"/>
              <a:t>vesi</a:t>
            </a:r>
            <a:r>
              <a:rPr lang="en-US" dirty="0" smtClean="0"/>
              <a:t>, mille </a:t>
            </a:r>
            <a:r>
              <a:rPr lang="en-US" dirty="0" err="1" smtClean="0"/>
              <a:t>fluoriidisisaldus</a:t>
            </a:r>
            <a:r>
              <a:rPr lang="en-US" dirty="0" smtClean="0"/>
              <a:t> on </a:t>
            </a:r>
            <a:r>
              <a:rPr lang="en-US" dirty="0" err="1" smtClean="0"/>
              <a:t>üle</a:t>
            </a:r>
            <a:r>
              <a:rPr lang="en-US" dirty="0" smtClean="0"/>
              <a:t> </a:t>
            </a:r>
            <a:r>
              <a:rPr lang="en-US" dirty="0" err="1" smtClean="0"/>
              <a:t>Euroopa</a:t>
            </a:r>
            <a:r>
              <a:rPr lang="en-US" dirty="0" smtClean="0"/>
              <a:t> </a:t>
            </a:r>
            <a:r>
              <a:rPr lang="en-US" dirty="0" err="1" smtClean="0"/>
              <a:t>Komisjoni</a:t>
            </a:r>
            <a:r>
              <a:rPr lang="en-US" dirty="0" smtClean="0"/>
              <a:t> </a:t>
            </a:r>
            <a:r>
              <a:rPr lang="en-US" dirty="0" err="1" smtClean="0"/>
              <a:t>joogivee</a:t>
            </a:r>
            <a:r>
              <a:rPr lang="en-US" dirty="0" smtClean="0"/>
              <a:t> </a:t>
            </a:r>
            <a:r>
              <a:rPr lang="en-US" dirty="0" err="1" smtClean="0"/>
              <a:t>direktiiv</a:t>
            </a:r>
            <a:r>
              <a:rPr lang="en-US" dirty="0" smtClean="0"/>
              <a:t> </a:t>
            </a:r>
            <a:r>
              <a:rPr lang="en-US" dirty="0" err="1" smtClean="0"/>
              <a:t>piirväärtuse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(1,5 mg / l), </a:t>
            </a:r>
            <a:r>
              <a:rPr lang="en-US" dirty="0" err="1" smtClean="0"/>
              <a:t>järgmised</a:t>
            </a:r>
            <a:r>
              <a:rPr lang="en-US" dirty="0" smtClean="0"/>
              <a:t> </a:t>
            </a:r>
            <a:r>
              <a:rPr lang="en-US" dirty="0" err="1" smtClean="0"/>
              <a:t>piirangud</a:t>
            </a:r>
            <a:r>
              <a:rPr lang="en-US" dirty="0" smtClean="0"/>
              <a:t> </a:t>
            </a:r>
            <a:r>
              <a:rPr lang="en-US" dirty="0" err="1" smtClean="0"/>
              <a:t>võetakse</a:t>
            </a:r>
            <a:r>
              <a:rPr lang="en-US" dirty="0" smtClean="0"/>
              <a:t> </a:t>
            </a:r>
            <a:r>
              <a:rPr lang="en-US" dirty="0" err="1" smtClean="0"/>
              <a:t>arvesse</a:t>
            </a:r>
            <a:r>
              <a:rPr lang="en-US" dirty="0" smtClean="0"/>
              <a:t>:</a:t>
            </a:r>
            <a:endParaRPr lang="et-EE" smtClean="0"/>
          </a:p>
          <a:p>
            <a:pPr>
              <a:buNone/>
            </a:pPr>
            <a:endParaRPr lang="et-EE" dirty="0" smtClean="0"/>
          </a:p>
          <a:p>
            <a:pPr lvl="1"/>
            <a:r>
              <a:rPr lang="en-US" dirty="0" err="1" smtClean="0"/>
              <a:t>Vett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tohi</a:t>
            </a:r>
            <a:r>
              <a:rPr lang="en-US" dirty="0" smtClean="0"/>
              <a:t> </a:t>
            </a:r>
            <a:r>
              <a:rPr lang="en-US" dirty="0" err="1" smtClean="0"/>
              <a:t>kasutada</a:t>
            </a:r>
            <a:r>
              <a:rPr lang="en-US" dirty="0" smtClean="0"/>
              <a:t> </a:t>
            </a:r>
            <a:r>
              <a:rPr lang="en-US" dirty="0" err="1" smtClean="0"/>
              <a:t>söögi</a:t>
            </a:r>
            <a:r>
              <a:rPr lang="en-US" dirty="0" smtClean="0"/>
              <a:t> </a:t>
            </a:r>
            <a:r>
              <a:rPr lang="en-US" dirty="0" err="1" smtClean="0"/>
              <a:t>valmistamiseks</a:t>
            </a:r>
            <a:r>
              <a:rPr lang="en-US" dirty="0" smtClean="0"/>
              <a:t>, </a:t>
            </a:r>
            <a:r>
              <a:rPr lang="en-US" dirty="0" err="1" smtClean="0"/>
              <a:t>alla</a:t>
            </a:r>
            <a:r>
              <a:rPr lang="en-US" dirty="0" smtClean="0"/>
              <a:t> 16-kilo (</a:t>
            </a:r>
            <a:r>
              <a:rPr lang="et-EE" dirty="0" smtClean="0"/>
              <a:t>3 a.</a:t>
            </a:r>
            <a:r>
              <a:rPr lang="en-US" dirty="0" smtClean="0"/>
              <a:t>).</a:t>
            </a:r>
            <a:endParaRPr lang="et-EE" dirty="0" smtClean="0"/>
          </a:p>
          <a:p>
            <a:pPr lvl="1"/>
            <a:r>
              <a:rPr lang="en-US" dirty="0" err="1" smtClean="0"/>
              <a:t>Vee</a:t>
            </a:r>
            <a:r>
              <a:rPr lang="en-US" dirty="0" smtClean="0"/>
              <a:t> </a:t>
            </a:r>
            <a:r>
              <a:rPr lang="en-US" dirty="0" err="1" smtClean="0"/>
              <a:t>kasutamist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soovitata</a:t>
            </a:r>
            <a:r>
              <a:rPr lang="en-US" dirty="0" smtClean="0"/>
              <a:t> </a:t>
            </a:r>
            <a:r>
              <a:rPr lang="et-EE" dirty="0" smtClean="0"/>
              <a:t>(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kooliealiste</a:t>
            </a:r>
            <a:r>
              <a:rPr lang="et-EE" dirty="0" smtClean="0"/>
              <a:t>) nt </a:t>
            </a:r>
            <a:r>
              <a:rPr lang="en-US" dirty="0" smtClean="0"/>
              <a:t> </a:t>
            </a:r>
            <a:r>
              <a:rPr lang="et-EE" dirty="0" err="1" smtClean="0"/>
              <a:t>m</a:t>
            </a:r>
            <a:r>
              <a:rPr lang="en-US" dirty="0" err="1" smtClean="0"/>
              <a:t>agustoidud</a:t>
            </a:r>
            <a:r>
              <a:rPr lang="en-US" dirty="0" smtClean="0"/>
              <a:t>, mille </a:t>
            </a:r>
            <a:r>
              <a:rPr lang="en-US" dirty="0" err="1" smtClean="0"/>
              <a:t>valmistamiseks</a:t>
            </a:r>
            <a:r>
              <a:rPr lang="en-US" dirty="0" smtClean="0"/>
              <a:t> on </a:t>
            </a:r>
            <a:r>
              <a:rPr lang="en-US" dirty="0" err="1" smtClean="0"/>
              <a:t>vaja</a:t>
            </a:r>
            <a:r>
              <a:rPr lang="en-US" dirty="0" smtClean="0"/>
              <a:t> </a:t>
            </a:r>
            <a:r>
              <a:rPr lang="en-US" dirty="0" err="1" smtClean="0"/>
              <a:t>suurtes</a:t>
            </a:r>
            <a:r>
              <a:rPr lang="en-US" dirty="0" smtClean="0"/>
              <a:t> </a:t>
            </a:r>
            <a:r>
              <a:rPr lang="en-US" dirty="0" err="1" smtClean="0"/>
              <a:t>kogustes</a:t>
            </a:r>
            <a:r>
              <a:rPr lang="en-US" dirty="0" smtClean="0"/>
              <a:t> </a:t>
            </a:r>
            <a:r>
              <a:rPr lang="en-US" dirty="0" err="1" smtClean="0"/>
              <a:t>vett</a:t>
            </a:r>
            <a:r>
              <a:rPr lang="en-US" dirty="0" smtClean="0"/>
              <a:t> (</a:t>
            </a:r>
            <a:r>
              <a:rPr lang="en-US" dirty="0" err="1" smtClean="0"/>
              <a:t>mahlad</a:t>
            </a:r>
            <a:r>
              <a:rPr lang="en-US" dirty="0" smtClean="0"/>
              <a:t>, </a:t>
            </a:r>
            <a:r>
              <a:rPr lang="en-US" dirty="0" err="1" smtClean="0"/>
              <a:t>supid</a:t>
            </a:r>
            <a:r>
              <a:rPr lang="en-US" dirty="0" smtClean="0"/>
              <a:t>, </a:t>
            </a:r>
            <a:r>
              <a:rPr lang="en-US" dirty="0" err="1" smtClean="0"/>
              <a:t>kisselit</a:t>
            </a:r>
            <a:r>
              <a:rPr lang="en-US" dirty="0" smtClean="0"/>
              <a:t> </a:t>
            </a:r>
            <a:r>
              <a:rPr lang="en-US" dirty="0" err="1" smtClean="0"/>
              <a:t>jne</a:t>
            </a:r>
            <a:r>
              <a:rPr lang="en-US" dirty="0" smtClean="0"/>
              <a:t>).</a:t>
            </a:r>
            <a:endParaRPr lang="et-EE" dirty="0" smtClean="0"/>
          </a:p>
          <a:p>
            <a:pPr lvl="1"/>
            <a:r>
              <a:rPr lang="et-EE" dirty="0" smtClean="0"/>
              <a:t>Koolieelikud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tohi</a:t>
            </a:r>
            <a:r>
              <a:rPr lang="en-US" dirty="0" smtClean="0"/>
              <a:t> </a:t>
            </a:r>
            <a:r>
              <a:rPr lang="en-US" dirty="0" err="1" smtClean="0"/>
              <a:t>kasutada</a:t>
            </a:r>
            <a:r>
              <a:rPr lang="en-US" dirty="0" smtClean="0"/>
              <a:t> </a:t>
            </a:r>
            <a:r>
              <a:rPr lang="en-US" dirty="0" err="1" smtClean="0"/>
              <a:t>fluori</a:t>
            </a:r>
            <a:r>
              <a:rPr lang="et-EE" dirty="0" smtClean="0"/>
              <a:t>hambapastat</a:t>
            </a:r>
            <a:r>
              <a:rPr lang="en-US" dirty="0" smtClean="0"/>
              <a:t> </a:t>
            </a:r>
            <a:r>
              <a:rPr lang="en-US" dirty="0" err="1" smtClean="0"/>
              <a:t>või-tablette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fluori</a:t>
            </a:r>
            <a:r>
              <a:rPr lang="et-EE" dirty="0" smtClean="0"/>
              <a:t>närimiskummi</a:t>
            </a:r>
            <a:r>
              <a:rPr lang="en-US" dirty="0" smtClean="0"/>
              <a:t>.</a:t>
            </a:r>
            <a:endParaRPr lang="et-EE" dirty="0" smtClean="0"/>
          </a:p>
          <a:p>
            <a:pPr lvl="1"/>
            <a:r>
              <a:rPr lang="en-US" dirty="0" err="1" smtClean="0"/>
              <a:t>Hammaste</a:t>
            </a:r>
            <a:r>
              <a:rPr lang="en-US" dirty="0" smtClean="0"/>
              <a:t> </a:t>
            </a:r>
            <a:r>
              <a:rPr lang="en-US" dirty="0" err="1" smtClean="0"/>
              <a:t>pesemiseks</a:t>
            </a:r>
            <a:r>
              <a:rPr lang="en-US" dirty="0" smtClean="0"/>
              <a:t> </a:t>
            </a:r>
            <a:r>
              <a:rPr lang="en-US" dirty="0" err="1" smtClean="0"/>
              <a:t>vett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kasutada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laps </a:t>
            </a:r>
            <a:r>
              <a:rPr lang="en-US" dirty="0" err="1" smtClean="0"/>
              <a:t>os</a:t>
            </a:r>
            <a:r>
              <a:rPr lang="et-EE" dirty="0" smtClean="0"/>
              <a:t>kab</a:t>
            </a:r>
            <a:r>
              <a:rPr lang="en-US" dirty="0" smtClean="0"/>
              <a:t> </a:t>
            </a:r>
            <a:r>
              <a:rPr lang="en-US" dirty="0" err="1" smtClean="0"/>
              <a:t>suust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t-EE" dirty="0" smtClean="0"/>
              <a:t>sülitada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634082"/>
          </a:xfrm>
        </p:spPr>
        <p:txBody>
          <a:bodyPr/>
          <a:lstStyle/>
          <a:p>
            <a:pPr algn="ctr"/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 </a:t>
            </a:r>
            <a:endParaRPr lang="et-EE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4536504" cy="55446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t-EE" b="1" dirty="0" smtClean="0">
                <a:solidFill>
                  <a:schemeClr val="accent3">
                    <a:lumMod val="75000"/>
                  </a:schemeClr>
                </a:solidFill>
              </a:rPr>
              <a:t>Joogivee fluorisisaldus </a:t>
            </a:r>
            <a:r>
              <a:rPr lang="et-EE" b="1" dirty="0" smtClean="0">
                <a:solidFill>
                  <a:srgbClr val="FF0000"/>
                </a:solidFill>
              </a:rPr>
              <a:t>0,1-0,3 mg/l</a:t>
            </a:r>
          </a:p>
          <a:p>
            <a:pPr algn="ctr">
              <a:buNone/>
            </a:pPr>
            <a:endParaRPr lang="et-E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900" b="1" dirty="0" err="1" smtClean="0">
                <a:solidFill>
                  <a:schemeClr val="accent1">
                    <a:lumMod val="75000"/>
                  </a:schemeClr>
                </a:solidFill>
              </a:rPr>
              <a:t>naatriumfluoriidi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75000"/>
                  </a:schemeClr>
                </a:solidFill>
              </a:rPr>
              <a:t>tablette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/>
              <a:t>annustes</a:t>
            </a:r>
            <a:r>
              <a:rPr lang="en-US" sz="2900" dirty="0" smtClean="0"/>
              <a:t> 0,25 mg, 0,5 mg, </a:t>
            </a:r>
            <a:r>
              <a:rPr lang="en-US" sz="2900" dirty="0" err="1" smtClean="0"/>
              <a:t>ja</a:t>
            </a:r>
            <a:r>
              <a:rPr lang="en-US" sz="2900" dirty="0" smtClean="0"/>
              <a:t> 1,0 mg. </a:t>
            </a:r>
            <a:r>
              <a:rPr lang="et-EE" sz="2900" dirty="0" err="1" smtClean="0"/>
              <a:t>K</a:t>
            </a:r>
            <a:r>
              <a:rPr lang="en-US" sz="2900" dirty="0" err="1" smtClean="0"/>
              <a:t>orrapäraselt</a:t>
            </a:r>
            <a:r>
              <a:rPr lang="en-US" sz="2900" dirty="0" smtClean="0"/>
              <a:t> </a:t>
            </a:r>
            <a:r>
              <a:rPr lang="en-US" sz="2900" dirty="0" err="1" smtClean="0"/>
              <a:t>ühe</a:t>
            </a:r>
            <a:r>
              <a:rPr lang="en-US" sz="2900" dirty="0" smtClean="0"/>
              <a:t> </a:t>
            </a:r>
            <a:r>
              <a:rPr lang="en-US" sz="2900" dirty="0" err="1" smtClean="0"/>
              <a:t>aasta</a:t>
            </a:r>
            <a:r>
              <a:rPr lang="en-US" sz="2900" dirty="0" smtClean="0"/>
              <a:t> </a:t>
            </a:r>
            <a:r>
              <a:rPr lang="en-US" sz="2900" dirty="0" err="1" smtClean="0"/>
              <a:t>jooksul</a:t>
            </a:r>
            <a:r>
              <a:rPr lang="en-US" sz="2900" dirty="0" smtClean="0"/>
              <a:t> </a:t>
            </a:r>
            <a:r>
              <a:rPr lang="en-US" sz="2900" dirty="0" err="1" smtClean="0"/>
              <a:t>vähemalt</a:t>
            </a:r>
            <a:r>
              <a:rPr lang="en-US" sz="2900" dirty="0" smtClean="0"/>
              <a:t> 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250 </a:t>
            </a:r>
            <a:r>
              <a:rPr lang="en-US" sz="2900" b="1" dirty="0" err="1" smtClean="0">
                <a:solidFill>
                  <a:schemeClr val="accent1">
                    <a:lumMod val="75000"/>
                  </a:schemeClr>
                </a:solidFill>
              </a:rPr>
              <a:t>päeva</a:t>
            </a:r>
            <a:r>
              <a:rPr lang="et-EE" sz="2900" dirty="0" smtClean="0"/>
              <a:t>. </a:t>
            </a:r>
          </a:p>
          <a:p>
            <a:r>
              <a:rPr lang="en-US" sz="2900" dirty="0" err="1" smtClean="0"/>
              <a:t>Tuleks</a:t>
            </a:r>
            <a:r>
              <a:rPr lang="en-US" sz="2900" dirty="0" smtClean="0"/>
              <a:t> </a:t>
            </a:r>
            <a:r>
              <a:rPr lang="en-US" sz="2900" dirty="0" err="1" smtClean="0"/>
              <a:t>tarvitada</a:t>
            </a:r>
            <a:r>
              <a:rPr lang="en-US" sz="2900" dirty="0" smtClean="0"/>
              <a:t> ka </a:t>
            </a:r>
            <a:r>
              <a:rPr lang="en-US" sz="2900" dirty="0" err="1" smtClean="0"/>
              <a:t>fluorisisaldusega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mineraalvett</a:t>
            </a:r>
            <a:endParaRPr lang="et-EE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900" dirty="0" err="1" smtClean="0"/>
              <a:t>Fluoriühendeid</a:t>
            </a:r>
            <a:r>
              <a:rPr lang="et-EE" sz="2900" dirty="0" smtClean="0"/>
              <a:t> (lakk, geel)</a:t>
            </a:r>
            <a:r>
              <a:rPr lang="en-US" sz="2900" dirty="0" smtClean="0"/>
              <a:t> </a:t>
            </a:r>
            <a:r>
              <a:rPr lang="en-US" sz="2900" dirty="0" err="1" smtClean="0"/>
              <a:t>kantakse</a:t>
            </a:r>
            <a:r>
              <a:rPr lang="en-US" sz="2900" dirty="0" smtClean="0"/>
              <a:t> ka </a:t>
            </a:r>
            <a:r>
              <a:rPr lang="en-US" sz="2900" dirty="0" err="1" smtClean="0"/>
              <a:t>hambapinnale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hambaravi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kabinetis</a:t>
            </a:r>
            <a:r>
              <a:rPr lang="en-US" sz="2900" dirty="0" smtClean="0"/>
              <a:t>.</a:t>
            </a:r>
            <a:r>
              <a:rPr lang="et-EE" sz="2900" dirty="0" smtClean="0"/>
              <a:t> H</a:t>
            </a:r>
            <a:r>
              <a:rPr lang="en-US" sz="2900" dirty="0" err="1" smtClean="0"/>
              <a:t>ammaste</a:t>
            </a:r>
            <a:r>
              <a:rPr lang="en-US" sz="2900" dirty="0" smtClean="0"/>
              <a:t> </a:t>
            </a:r>
            <a:r>
              <a:rPr lang="en-US" sz="2900" dirty="0" err="1" smtClean="0"/>
              <a:t>mälumispindade</a:t>
            </a:r>
            <a:r>
              <a:rPr lang="en-US" sz="2900" dirty="0" smtClean="0"/>
              <a:t> </a:t>
            </a:r>
            <a:r>
              <a:rPr lang="en-US" sz="2900" dirty="0" err="1" smtClean="0"/>
              <a:t>vagude</a:t>
            </a:r>
            <a:r>
              <a:rPr lang="en-US" sz="2900" dirty="0" smtClean="0"/>
              <a:t> </a:t>
            </a:r>
            <a:r>
              <a:rPr lang="en-US" sz="2900" dirty="0" err="1" smtClean="0"/>
              <a:t>katmine</a:t>
            </a:r>
            <a:r>
              <a:rPr lang="en-US" sz="2900" dirty="0" smtClean="0"/>
              <a:t> </a:t>
            </a:r>
            <a:r>
              <a:rPr lang="en-US" sz="2900" dirty="0" err="1" smtClean="0"/>
              <a:t>hermeetikumide</a:t>
            </a:r>
            <a:r>
              <a:rPr lang="en-US" sz="2900" dirty="0" smtClean="0"/>
              <a:t> </a:t>
            </a:r>
            <a:r>
              <a:rPr lang="en-US" sz="2900" dirty="0" err="1" smtClean="0"/>
              <a:t>ehk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silantidega</a:t>
            </a:r>
            <a:r>
              <a:rPr lang="en-US" sz="2900" dirty="0" smtClean="0"/>
              <a:t> </a:t>
            </a:r>
            <a:endParaRPr lang="et-EE" sz="2900" dirty="0" smtClean="0"/>
          </a:p>
          <a:p>
            <a:r>
              <a:rPr lang="et-EE" sz="2900" dirty="0" smtClean="0"/>
              <a:t>Igapäevaselt </a:t>
            </a:r>
            <a:r>
              <a:rPr lang="en-US" sz="2900" dirty="0" err="1" smtClean="0"/>
              <a:t>kasutatav</a:t>
            </a:r>
            <a:r>
              <a:rPr lang="et-EE" sz="2900" dirty="0" smtClean="0"/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naatriumfluoriidilahus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on 0,</a:t>
            </a:r>
            <a:r>
              <a:rPr lang="et-EE" sz="29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5 %-</a:t>
            </a:r>
            <a:r>
              <a:rPr lang="en-US" sz="2900" dirty="0" smtClean="0"/>
              <a:t>line</a:t>
            </a:r>
            <a:r>
              <a:rPr lang="et-EE" sz="2900" dirty="0" smtClean="0"/>
              <a:t> (kui ei kasuta tab.)</a:t>
            </a:r>
          </a:p>
          <a:p>
            <a:r>
              <a:rPr lang="en-US" sz="2900" dirty="0" err="1" smtClean="0"/>
              <a:t>süstemaatiline</a:t>
            </a:r>
            <a:r>
              <a:rPr lang="en-US" sz="2900" dirty="0" smtClean="0"/>
              <a:t> </a:t>
            </a:r>
            <a:r>
              <a:rPr lang="en-US" sz="2900" dirty="0" err="1" smtClean="0"/>
              <a:t>ja</a:t>
            </a:r>
            <a:r>
              <a:rPr lang="en-US" sz="2900" dirty="0" smtClean="0"/>
              <a:t> </a:t>
            </a:r>
            <a:r>
              <a:rPr lang="en-US" sz="2900" dirty="0" err="1" smtClean="0"/>
              <a:t>hoolik</a:t>
            </a:r>
            <a:r>
              <a:rPr lang="et-EE" sz="2900" dirty="0" smtClean="0"/>
              <a:t>a</a:t>
            </a:r>
            <a:r>
              <a:rPr lang="en-US" sz="2900" dirty="0" smtClean="0"/>
              <a:t>s </a:t>
            </a:r>
            <a:r>
              <a:rPr lang="en-US" sz="2900" dirty="0" err="1" smtClean="0"/>
              <a:t>hammaste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pesemine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korda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päevas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fluori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sisaldavate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1">
                    <a:lumMod val="75000"/>
                  </a:schemeClr>
                </a:solidFill>
              </a:rPr>
              <a:t>hambapastadega</a:t>
            </a:r>
            <a:r>
              <a:rPr lang="en-US" sz="2900" dirty="0" smtClean="0"/>
              <a:t>. </a:t>
            </a:r>
            <a:endParaRPr lang="et-EE" sz="2900" dirty="0" smtClean="0"/>
          </a:p>
          <a:p>
            <a:r>
              <a:rPr lang="en-US" sz="2900" dirty="0" err="1" smtClean="0"/>
              <a:t>Ksülitooli</a:t>
            </a:r>
            <a:r>
              <a:rPr lang="en-US" sz="2900" dirty="0" smtClean="0"/>
              <a:t> </a:t>
            </a:r>
            <a:r>
              <a:rPr lang="en-US" sz="2900" dirty="0" err="1" smtClean="0"/>
              <a:t>sisaldav</a:t>
            </a:r>
            <a:r>
              <a:rPr lang="en-US" sz="2900" dirty="0" smtClean="0"/>
              <a:t> </a:t>
            </a:r>
            <a:r>
              <a:rPr lang="en-US" sz="2900" dirty="0" err="1" smtClean="0"/>
              <a:t>närimiskumm</a:t>
            </a:r>
            <a:endParaRPr lang="et-EE" sz="2900" dirty="0" smtClean="0"/>
          </a:p>
          <a:p>
            <a:r>
              <a:rPr lang="en-US" sz="2900" b="1" dirty="0" err="1" smtClean="0">
                <a:solidFill>
                  <a:schemeClr val="accent1">
                    <a:lumMod val="75000"/>
                  </a:schemeClr>
                </a:solidFill>
              </a:rPr>
              <a:t>Kaks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75000"/>
                  </a:schemeClr>
                </a:solidFill>
              </a:rPr>
              <a:t>korda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b="1" dirty="0" err="1" smtClean="0">
                <a:solidFill>
                  <a:schemeClr val="accent1">
                    <a:lumMod val="75000"/>
                  </a:schemeClr>
                </a:solidFill>
              </a:rPr>
              <a:t>aastas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00" dirty="0" err="1" smtClean="0"/>
              <a:t>hambaarsti</a:t>
            </a:r>
            <a:r>
              <a:rPr lang="en-US" sz="2900" dirty="0" smtClean="0"/>
              <a:t> </a:t>
            </a:r>
            <a:r>
              <a:rPr lang="en-US" sz="2900" dirty="0" err="1" smtClean="0"/>
              <a:t>juures</a:t>
            </a:r>
            <a:r>
              <a:rPr lang="en-US" sz="2900" dirty="0" smtClean="0"/>
              <a:t> </a:t>
            </a:r>
            <a:endParaRPr lang="et-EE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4104456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t-EE" sz="1800" b="1" dirty="0" smtClean="0">
                <a:solidFill>
                  <a:schemeClr val="accent3">
                    <a:lumMod val="75000"/>
                  </a:schemeClr>
                </a:solidFill>
              </a:rPr>
              <a:t>Joogivee fluorisisaldus </a:t>
            </a:r>
            <a:r>
              <a:rPr lang="et-EE" sz="1800" b="1" dirty="0" smtClean="0">
                <a:solidFill>
                  <a:srgbClr val="FF0000"/>
                </a:solidFill>
              </a:rPr>
              <a:t>0,3-0,7 mg/l</a:t>
            </a:r>
          </a:p>
          <a:p>
            <a:pPr>
              <a:buNone/>
            </a:pPr>
            <a:endParaRPr lang="et-EE" dirty="0" smtClean="0"/>
          </a:p>
          <a:p>
            <a:r>
              <a:rPr lang="en-US" sz="1600" dirty="0" err="1" smtClean="0"/>
              <a:t>manustada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fluoritablette</a:t>
            </a:r>
            <a:r>
              <a:rPr lang="en-US" sz="1600" dirty="0" smtClean="0"/>
              <a:t>, </a:t>
            </a:r>
            <a:r>
              <a:rPr lang="en-US" sz="1600" dirty="0" err="1" smtClean="0"/>
              <a:t>kuid</a:t>
            </a:r>
            <a:r>
              <a:rPr lang="en-US" sz="1600" dirty="0" smtClean="0"/>
              <a:t> </a:t>
            </a:r>
            <a:r>
              <a:rPr lang="en-US" sz="1600" dirty="0" err="1" smtClean="0"/>
              <a:t>nende</a:t>
            </a:r>
            <a:r>
              <a:rPr lang="en-US" sz="1600" dirty="0" smtClean="0"/>
              <a:t> hulk </a:t>
            </a:r>
            <a:r>
              <a:rPr lang="en-US" sz="1600" dirty="0" err="1" smtClean="0"/>
              <a:t>tuleb</a:t>
            </a:r>
            <a:r>
              <a:rPr lang="en-US" sz="1600" dirty="0" smtClean="0"/>
              <a:t> </a:t>
            </a:r>
            <a:r>
              <a:rPr lang="en-US" sz="1600" dirty="0" err="1" smtClean="0"/>
              <a:t>määrata</a:t>
            </a:r>
            <a:r>
              <a:rPr lang="en-US" sz="1600" dirty="0" smtClean="0"/>
              <a:t> </a:t>
            </a:r>
            <a:r>
              <a:rPr lang="en-US" sz="1600" dirty="0" err="1" smtClean="0"/>
              <a:t>individuaalselt</a:t>
            </a:r>
            <a:r>
              <a:rPr lang="en-US" sz="1600" dirty="0" smtClean="0"/>
              <a:t>. </a:t>
            </a:r>
            <a:r>
              <a:rPr lang="en-US" sz="1600" dirty="0" err="1" smtClean="0"/>
              <a:t>Tuleks</a:t>
            </a:r>
            <a:r>
              <a:rPr lang="en-US" sz="1600" dirty="0" smtClean="0"/>
              <a:t> </a:t>
            </a:r>
            <a:r>
              <a:rPr lang="en-US" sz="1600" dirty="0" err="1" smtClean="0"/>
              <a:t>tarvitada</a:t>
            </a:r>
            <a:r>
              <a:rPr lang="en-US" sz="1600" dirty="0" smtClean="0"/>
              <a:t> ka </a:t>
            </a:r>
            <a:r>
              <a:rPr lang="en-US" sz="1600" dirty="0" err="1" smtClean="0"/>
              <a:t>fluorisisaldusega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mineraalvett</a:t>
            </a:r>
            <a:r>
              <a:rPr lang="en-US" sz="1600" dirty="0" smtClean="0"/>
              <a:t>.</a:t>
            </a:r>
            <a:endParaRPr lang="et-EE" sz="1600" dirty="0" smtClean="0"/>
          </a:p>
          <a:p>
            <a:r>
              <a:rPr lang="et-EE" sz="1600" dirty="0" smtClean="0">
                <a:solidFill>
                  <a:schemeClr val="accent1">
                    <a:lumMod val="75000"/>
                  </a:schemeClr>
                </a:solidFill>
              </a:rPr>
              <a:t>Hambaravis</a:t>
            </a:r>
            <a:r>
              <a:rPr lang="et-EE" sz="1600" dirty="0" smtClean="0"/>
              <a:t> k</a:t>
            </a:r>
            <a:r>
              <a:rPr lang="en-US" sz="1600" dirty="0" err="1" smtClean="0"/>
              <a:t>asuta</a:t>
            </a:r>
            <a:r>
              <a:rPr lang="et-EE" sz="1600" dirty="0" smtClean="0"/>
              <a:t>takse</a:t>
            </a:r>
            <a:r>
              <a:rPr lang="en-US" sz="1600" dirty="0" smtClean="0"/>
              <a:t> </a:t>
            </a:r>
            <a:r>
              <a:rPr lang="en-US" sz="1600" dirty="0" err="1" smtClean="0"/>
              <a:t>fluoriide</a:t>
            </a:r>
            <a:r>
              <a:rPr lang="en-US" sz="1600" dirty="0" smtClean="0"/>
              <a:t> </a:t>
            </a:r>
            <a:r>
              <a:rPr lang="en-US" sz="1600" dirty="0" err="1" smtClean="0"/>
              <a:t>sisaldavadi</a:t>
            </a:r>
            <a:r>
              <a:rPr lang="en-US" sz="1600" dirty="0" smtClean="0"/>
              <a:t> </a:t>
            </a:r>
            <a:r>
              <a:rPr lang="en-US" sz="1600" dirty="0" err="1" smtClean="0"/>
              <a:t>lakke</a:t>
            </a:r>
            <a:r>
              <a:rPr lang="en-US" sz="1600" dirty="0" smtClean="0"/>
              <a:t>, </a:t>
            </a:r>
            <a:r>
              <a:rPr lang="en-US" sz="1600" dirty="0" err="1" smtClean="0"/>
              <a:t>geele</a:t>
            </a:r>
            <a:r>
              <a:rPr lang="en-US" sz="1600" dirty="0" smtClean="0"/>
              <a:t> 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mälumispindade</a:t>
            </a:r>
            <a:r>
              <a:rPr lang="en-US" sz="1600" dirty="0" smtClean="0"/>
              <a:t> </a:t>
            </a:r>
            <a:r>
              <a:rPr lang="en-US" sz="1600" dirty="0" err="1" smtClean="0"/>
              <a:t>hermeetikume</a:t>
            </a:r>
            <a:endParaRPr lang="et-EE" sz="1600" dirty="0" smtClean="0"/>
          </a:p>
          <a:p>
            <a:r>
              <a:rPr lang="en-US" sz="1600" dirty="0" err="1" smtClean="0"/>
              <a:t>süstemaatiline</a:t>
            </a:r>
            <a:r>
              <a:rPr lang="en-US" sz="1600" dirty="0" smtClean="0"/>
              <a:t> 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hoolik</a:t>
            </a:r>
            <a:r>
              <a:rPr lang="et-EE" sz="1600" dirty="0" smtClean="0"/>
              <a:t>a</a:t>
            </a:r>
            <a:r>
              <a:rPr lang="en-US" sz="1600" dirty="0" smtClean="0"/>
              <a:t>s </a:t>
            </a:r>
            <a:r>
              <a:rPr lang="en-US" sz="1600" dirty="0" err="1" smtClean="0"/>
              <a:t>hammaste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pesemine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korda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päevas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fluori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sisaldavate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hambapastadega</a:t>
            </a:r>
            <a:endParaRPr lang="et-E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err="1" smtClean="0"/>
              <a:t>Ksülitooli</a:t>
            </a:r>
            <a:r>
              <a:rPr lang="en-US" sz="1600" dirty="0" smtClean="0"/>
              <a:t> </a:t>
            </a:r>
            <a:r>
              <a:rPr lang="en-US" sz="1600" dirty="0" err="1" smtClean="0"/>
              <a:t>sisaldav</a:t>
            </a:r>
            <a:r>
              <a:rPr lang="en-US" sz="1600" dirty="0" smtClean="0"/>
              <a:t> </a:t>
            </a:r>
            <a:r>
              <a:rPr lang="en-US" sz="1600" dirty="0" err="1" smtClean="0"/>
              <a:t>närimiskumm</a:t>
            </a:r>
            <a:endParaRPr lang="et-EE" sz="1600" dirty="0" smtClean="0"/>
          </a:p>
          <a:p>
            <a:r>
              <a:rPr lang="en-US" sz="1600" dirty="0" err="1" smtClean="0"/>
              <a:t>Kaks</a:t>
            </a:r>
            <a:r>
              <a:rPr lang="en-US" sz="1600" dirty="0" smtClean="0"/>
              <a:t> </a:t>
            </a:r>
            <a:r>
              <a:rPr lang="en-US" sz="1600" dirty="0" err="1" smtClean="0"/>
              <a:t>korda</a:t>
            </a:r>
            <a:r>
              <a:rPr lang="en-US" sz="1600" dirty="0" smtClean="0"/>
              <a:t> </a:t>
            </a:r>
            <a:r>
              <a:rPr lang="en-US" sz="1600" dirty="0" err="1" smtClean="0"/>
              <a:t>aastas</a:t>
            </a:r>
            <a:r>
              <a:rPr lang="en-US" sz="1600" dirty="0" smtClean="0"/>
              <a:t> </a:t>
            </a:r>
            <a:r>
              <a:rPr lang="en-US" sz="1600" dirty="0" err="1" smtClean="0"/>
              <a:t>hambaarsti</a:t>
            </a:r>
            <a:r>
              <a:rPr lang="en-US" sz="1600" dirty="0" smtClean="0"/>
              <a:t> </a:t>
            </a:r>
            <a:r>
              <a:rPr lang="en-US" sz="1600" dirty="0" err="1" smtClean="0"/>
              <a:t>juures</a:t>
            </a:r>
            <a:r>
              <a:rPr lang="en-US" sz="1600" dirty="0" smtClean="0"/>
              <a:t> </a:t>
            </a:r>
            <a:endParaRPr lang="et-EE" sz="1600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274042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4320480" cy="59046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t-EE" u="sng" dirty="0" smtClean="0">
                <a:solidFill>
                  <a:schemeClr val="accent1">
                    <a:lumMod val="50000"/>
                  </a:schemeClr>
                </a:solidFill>
              </a:rPr>
              <a:t>Joogivee fluorisisaldus </a:t>
            </a:r>
            <a:r>
              <a:rPr lang="et-EE" u="sng" dirty="0" smtClean="0">
                <a:solidFill>
                  <a:srgbClr val="C00000"/>
                </a:solidFill>
              </a:rPr>
              <a:t>0,8-1,5 mg/l</a:t>
            </a:r>
          </a:p>
          <a:p>
            <a:pPr>
              <a:buNone/>
            </a:pPr>
            <a:endParaRPr lang="et-EE" u="sng" dirty="0" smtClean="0"/>
          </a:p>
          <a:p>
            <a:pPr lvl="0"/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Suu kaudu ei ole soovitav fluoriide manustada</a:t>
            </a:r>
            <a:r>
              <a:rPr lang="et-EE" dirty="0" smtClean="0"/>
              <a:t>, piisab mineraalainesisaldusega lauaveest.</a:t>
            </a:r>
          </a:p>
          <a:p>
            <a:pPr lvl="0"/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Hambaravis</a:t>
            </a:r>
            <a:r>
              <a:rPr lang="et-EE" dirty="0" smtClean="0"/>
              <a:t> vastavalt vajadusele kasutatakse fluori sisaldavaid lakke, geele ja silante. </a:t>
            </a:r>
          </a:p>
          <a:p>
            <a:pPr lvl="0"/>
            <a:r>
              <a:rPr lang="et-EE" dirty="0" smtClean="0"/>
              <a:t>Süstemaatiline hammaste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pesemine fluori sisaldavate hambapastaga</a:t>
            </a:r>
          </a:p>
          <a:p>
            <a:pPr lvl="0"/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Üks kord </a:t>
            </a:r>
            <a:r>
              <a:rPr lang="et-EE" dirty="0" smtClean="0"/>
              <a:t>aastas </a:t>
            </a:r>
            <a:r>
              <a:rPr lang="en-US" dirty="0" err="1" smtClean="0"/>
              <a:t>korda</a:t>
            </a:r>
            <a:r>
              <a:rPr lang="en-US" dirty="0" smtClean="0"/>
              <a:t> </a:t>
            </a:r>
            <a:r>
              <a:rPr lang="en-US" dirty="0" err="1" smtClean="0"/>
              <a:t>aastas</a:t>
            </a:r>
            <a:r>
              <a:rPr lang="en-US" dirty="0" smtClean="0"/>
              <a:t> </a:t>
            </a:r>
            <a:r>
              <a:rPr lang="en-US" dirty="0" err="1" smtClean="0"/>
              <a:t>hambaarsti</a:t>
            </a:r>
            <a:r>
              <a:rPr lang="en-US" dirty="0" smtClean="0"/>
              <a:t> </a:t>
            </a:r>
            <a:r>
              <a:rPr lang="en-US" dirty="0" err="1" smtClean="0"/>
              <a:t>juures</a:t>
            </a:r>
            <a:r>
              <a:rPr lang="en-US" dirty="0" smtClean="0"/>
              <a:t> </a:t>
            </a:r>
            <a:endParaRPr lang="et-EE" dirty="0" smtClean="0"/>
          </a:p>
          <a:p>
            <a:pPr lvl="0"/>
            <a:r>
              <a:rPr lang="et-EE" dirty="0" smtClean="0"/>
              <a:t>Pärast sööki on soovitav kasutada ksülitooliga närimiskummi.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27984" y="764704"/>
            <a:ext cx="4176464" cy="5688632"/>
          </a:xfrm>
        </p:spPr>
        <p:txBody>
          <a:bodyPr>
            <a:normAutofit fontScale="92500" lnSpcReduction="20000"/>
          </a:bodyPr>
          <a:lstStyle/>
          <a:p>
            <a:r>
              <a:rPr lang="et-EE" u="sng" dirty="0" smtClean="0">
                <a:solidFill>
                  <a:schemeClr val="accent1">
                    <a:lumMod val="50000"/>
                  </a:schemeClr>
                </a:solidFill>
              </a:rPr>
              <a:t>Joogivee fluorisisaldus üle </a:t>
            </a:r>
            <a:r>
              <a:rPr lang="et-EE" u="sng" dirty="0" smtClean="0">
                <a:solidFill>
                  <a:srgbClr val="C00000"/>
                </a:solidFill>
              </a:rPr>
              <a:t>1,6 mg/l</a:t>
            </a:r>
          </a:p>
          <a:p>
            <a:endParaRPr lang="et-EE" dirty="0" smtClean="0"/>
          </a:p>
          <a:p>
            <a:pPr lvl="0"/>
            <a:r>
              <a:rPr lang="et-EE" dirty="0" smtClean="0"/>
              <a:t>Lapse organismile ja arenevale hammaskonnale normaalse arengu tagamiseks on soovitav kasutada joogiks vett, mis ei sisalda fluori üle 0.8 mg/l. </a:t>
            </a:r>
          </a:p>
          <a:p>
            <a:pPr lvl="0"/>
            <a:r>
              <a:rPr lang="et-EE" dirty="0" smtClean="0"/>
              <a:t>Hambaid tuleks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pesta süstemaatiliselt </a:t>
            </a:r>
            <a:r>
              <a:rPr lang="et-EE" dirty="0" smtClean="0"/>
              <a:t>kaks korda päevas</a:t>
            </a: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Üks kord aastas </a:t>
            </a:r>
            <a:r>
              <a:rPr lang="en-US" dirty="0" err="1" smtClean="0"/>
              <a:t>korda</a:t>
            </a:r>
            <a:r>
              <a:rPr lang="en-US" dirty="0" smtClean="0"/>
              <a:t> </a:t>
            </a:r>
            <a:r>
              <a:rPr lang="en-US" dirty="0" err="1" smtClean="0"/>
              <a:t>aastas</a:t>
            </a:r>
            <a:r>
              <a:rPr lang="en-US" dirty="0" smtClean="0"/>
              <a:t> </a:t>
            </a:r>
            <a:r>
              <a:rPr lang="en-US" dirty="0" err="1" smtClean="0"/>
              <a:t>hambaarsti</a:t>
            </a:r>
            <a:r>
              <a:rPr lang="en-US" dirty="0" smtClean="0"/>
              <a:t> </a:t>
            </a:r>
            <a:r>
              <a:rPr lang="en-US" dirty="0" err="1" smtClean="0"/>
              <a:t>juures</a:t>
            </a:r>
            <a:r>
              <a:rPr lang="en-US" dirty="0" smtClean="0"/>
              <a:t> </a:t>
            </a:r>
            <a:endParaRPr lang="et-EE" dirty="0" smtClean="0"/>
          </a:p>
          <a:p>
            <a:pPr lvl="0"/>
            <a:r>
              <a:rPr lang="et-EE" dirty="0" smtClean="0"/>
              <a:t> Pärast sööki on soovitav kasutada ksülitooliga närimiskummi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Fluori profülaktika erinevates earühamades</a:t>
            </a:r>
            <a:endParaRPr lang="et-E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2952328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t-EE" u="sng" dirty="0" smtClean="0"/>
              <a:t>Alla seitsme aastased lapsed.</a:t>
            </a:r>
          </a:p>
          <a:p>
            <a:pPr>
              <a:buNone/>
            </a:pPr>
            <a:endParaRPr lang="et-EE" dirty="0" smtClean="0"/>
          </a:p>
          <a:p>
            <a:pPr lvl="0">
              <a:buNone/>
            </a:pP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Terved</a:t>
            </a:r>
            <a:r>
              <a:rPr lang="et-EE" dirty="0" smtClean="0"/>
              <a:t> </a:t>
            </a:r>
          </a:p>
          <a:p>
            <a:pPr lvl="0"/>
            <a:r>
              <a:rPr lang="et-EE" dirty="0" smtClean="0"/>
              <a:t>fluorihambapasta (0.05- 0,1 %F) ja/või</a:t>
            </a:r>
          </a:p>
          <a:p>
            <a:pPr lvl="0"/>
            <a:r>
              <a:rPr lang="et-EE" dirty="0" smtClean="0"/>
              <a:t>fluoritabletid</a:t>
            </a:r>
          </a:p>
          <a:p>
            <a:pPr lvl="0"/>
            <a:r>
              <a:rPr lang="et-EE" dirty="0" smtClean="0"/>
              <a:t>fluorilakk, kõige rohkem üks kord aastas</a:t>
            </a:r>
          </a:p>
          <a:p>
            <a:pPr lvl="0">
              <a:buNone/>
            </a:pP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</a:rPr>
              <a:t>Kaariese risk</a:t>
            </a:r>
          </a:p>
          <a:p>
            <a:pPr lvl="0"/>
            <a:r>
              <a:rPr lang="et-EE" dirty="0" smtClean="0"/>
              <a:t>fluorihambapasta (0,05-0,1 %F)</a:t>
            </a:r>
          </a:p>
          <a:p>
            <a:pPr lvl="0"/>
            <a:r>
              <a:rPr lang="et-EE" dirty="0" smtClean="0"/>
              <a:t>fluoritabletid</a:t>
            </a:r>
          </a:p>
          <a:p>
            <a:pPr lvl="0"/>
            <a:r>
              <a:rPr lang="et-EE" dirty="0" smtClean="0"/>
              <a:t>fluorilakk kaks korda aastas</a:t>
            </a:r>
          </a:p>
          <a:p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31840" y="1484784"/>
            <a:ext cx="2736304" cy="47880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t-EE" u="sng" dirty="0" smtClean="0"/>
              <a:t>Kooliõpilased</a:t>
            </a:r>
          </a:p>
          <a:p>
            <a:pPr>
              <a:buNone/>
            </a:pPr>
            <a:endParaRPr lang="et-EE" dirty="0" smtClean="0"/>
          </a:p>
          <a:p>
            <a:pPr lvl="0">
              <a:buNone/>
            </a:pP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Terved</a:t>
            </a:r>
          </a:p>
          <a:p>
            <a:pPr lvl="0"/>
            <a:r>
              <a:rPr lang="et-EE" dirty="0" smtClean="0"/>
              <a:t>fluorihambapasta (0,1 –0,15 %F)</a:t>
            </a:r>
          </a:p>
          <a:p>
            <a:pPr lvl="0"/>
            <a:r>
              <a:rPr lang="et-EE" dirty="0" smtClean="0"/>
              <a:t>fluoritabletid (Fludent ®)</a:t>
            </a:r>
          </a:p>
          <a:p>
            <a:pPr lvl="0"/>
            <a:r>
              <a:rPr lang="et-EE" dirty="0" smtClean="0"/>
              <a:t>fluorilakk üks kord aastas.</a:t>
            </a:r>
          </a:p>
          <a:p>
            <a:pPr lvl="0">
              <a:buNone/>
            </a:pP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</a:rPr>
              <a:t>Kaariese risk</a:t>
            </a:r>
          </a:p>
          <a:p>
            <a:pPr lvl="0"/>
            <a:r>
              <a:rPr lang="et-EE" dirty="0" smtClean="0"/>
              <a:t>fluorihambapasta (0,1-0,15%F)</a:t>
            </a:r>
          </a:p>
          <a:p>
            <a:pPr lvl="0"/>
            <a:r>
              <a:rPr lang="et-EE" dirty="0" smtClean="0"/>
              <a:t>fluoritabletid (Fludent®) või näts (Fluorette®)</a:t>
            </a:r>
          </a:p>
          <a:p>
            <a:pPr lvl="0"/>
            <a:r>
              <a:rPr lang="et-EE" dirty="0" smtClean="0"/>
              <a:t>fluorilakk kaks korda aastas</a:t>
            </a:r>
          </a:p>
          <a:p>
            <a:endParaRPr lang="et-E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868144" y="1412776"/>
            <a:ext cx="2880320" cy="4860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None/>
            </a:pPr>
            <a:r>
              <a:rPr lang="et-EE" sz="2000" u="sng" dirty="0" smtClean="0"/>
              <a:t>Täiskasvanud</a:t>
            </a:r>
          </a:p>
          <a:p>
            <a:pPr>
              <a:buNone/>
            </a:pPr>
            <a:endParaRPr lang="et-EE" sz="2000" dirty="0" smtClean="0"/>
          </a:p>
          <a:p>
            <a:pPr lvl="0">
              <a:buNone/>
            </a:pPr>
            <a:r>
              <a:rPr lang="et-EE" sz="2000" dirty="0" smtClean="0">
                <a:solidFill>
                  <a:schemeClr val="accent1">
                    <a:lumMod val="75000"/>
                  </a:schemeClr>
                </a:solidFill>
              </a:rPr>
              <a:t>Terved</a:t>
            </a:r>
          </a:p>
          <a:p>
            <a:pPr lvl="0"/>
            <a:r>
              <a:rPr lang="et-EE" sz="2000" dirty="0" smtClean="0"/>
              <a:t>fluorihambapastad (0,1-0,15% F)</a:t>
            </a:r>
          </a:p>
          <a:p>
            <a:pPr lvl="0"/>
            <a:endParaRPr lang="et-EE" sz="2000" dirty="0" smtClean="0"/>
          </a:p>
          <a:p>
            <a:pPr lvl="0">
              <a:buNone/>
            </a:pPr>
            <a:r>
              <a:rPr lang="et-EE" sz="2000" b="1" dirty="0" smtClean="0">
                <a:solidFill>
                  <a:schemeClr val="accent3">
                    <a:lumMod val="50000"/>
                  </a:schemeClr>
                </a:solidFill>
              </a:rPr>
              <a:t>Kaariese risk</a:t>
            </a:r>
          </a:p>
          <a:p>
            <a:pPr lvl="0"/>
            <a:r>
              <a:rPr lang="et-EE" sz="2000" dirty="0" smtClean="0"/>
              <a:t>fluorihambapastad (0,1-0,15 %F)</a:t>
            </a:r>
          </a:p>
          <a:p>
            <a:pPr lvl="0"/>
            <a:r>
              <a:rPr lang="et-EE" sz="2000" dirty="0" smtClean="0"/>
              <a:t>fluoritabletid (Fludent®) või näts (Fluorette®)</a:t>
            </a:r>
          </a:p>
          <a:p>
            <a:pPr lvl="0"/>
            <a:r>
              <a:rPr lang="et-EE" sz="2000" dirty="0" smtClean="0"/>
              <a:t>fluorilakk üks kuni kaks korda aastas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22413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Lisäfluori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kogus</a:t>
            </a:r>
            <a:b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mgF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ööpäevas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t-EE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2996952"/>
            <a:ext cx="8784976" cy="2592288"/>
          </a:xfrm>
        </p:spPr>
        <p:txBody>
          <a:bodyPr/>
          <a:lstStyle/>
          <a:p>
            <a:pPr>
              <a:buNone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F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joogi-vees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8-15 kg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16-20 kg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21-35 kg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36-50 kg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  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üle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50 kg </a:t>
            </a:r>
            <a:endParaRPr lang="et-EE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mg/l)     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kuni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3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(3-6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(7-12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(13-15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              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üle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16 </a:t>
            </a:r>
            <a:r>
              <a:rPr lang="et-EE" sz="1200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t-EE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t-EE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 </a:t>
            </a:r>
            <a:r>
              <a:rPr lang="en-US" sz="1600" dirty="0" smtClean="0"/>
              <a:t>	</a:t>
            </a:r>
            <a:r>
              <a:rPr lang="et-EE" sz="1600" dirty="0" smtClean="0"/>
              <a:t>         </a:t>
            </a:r>
            <a:r>
              <a:rPr lang="en-US" sz="1600" dirty="0" smtClean="0"/>
              <a:t>0,25 	</a:t>
            </a:r>
            <a:r>
              <a:rPr lang="et-EE" sz="1600" dirty="0" smtClean="0"/>
              <a:t>    </a:t>
            </a:r>
            <a:r>
              <a:rPr lang="en-US" sz="1600" dirty="0" smtClean="0"/>
              <a:t>0,50 	</a:t>
            </a:r>
            <a:r>
              <a:rPr lang="et-EE" sz="1600" dirty="0" smtClean="0"/>
              <a:t>           </a:t>
            </a:r>
            <a:r>
              <a:rPr lang="en-US" sz="1600" dirty="0" smtClean="0"/>
              <a:t>0,75 	</a:t>
            </a:r>
            <a:r>
              <a:rPr lang="et-EE" sz="1600" dirty="0" smtClean="0"/>
              <a:t>            </a:t>
            </a:r>
            <a:r>
              <a:rPr lang="en-US" sz="1600" dirty="0" smtClean="0"/>
              <a:t>1,0 	</a:t>
            </a:r>
            <a:r>
              <a:rPr lang="et-EE" sz="1600" dirty="0" smtClean="0"/>
              <a:t>      </a:t>
            </a:r>
            <a:r>
              <a:rPr lang="en-US" sz="1600" dirty="0" smtClean="0"/>
              <a:t>1,50</a:t>
            </a:r>
            <a:endParaRPr lang="et-EE" dirty="0" smtClean="0"/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0,4-0,8 </a:t>
            </a:r>
            <a:r>
              <a:rPr lang="et-EE" sz="1600" dirty="0" smtClean="0"/>
              <a:t>         </a:t>
            </a:r>
            <a:r>
              <a:rPr lang="en-US" sz="1600" dirty="0" smtClean="0"/>
              <a:t>0 		</a:t>
            </a:r>
            <a:r>
              <a:rPr lang="et-EE" sz="1600" dirty="0" smtClean="0"/>
              <a:t>    </a:t>
            </a:r>
            <a:r>
              <a:rPr lang="en-US" sz="1600" dirty="0" smtClean="0"/>
              <a:t>0,25 	</a:t>
            </a:r>
            <a:r>
              <a:rPr lang="et-EE" sz="1600" dirty="0" smtClean="0"/>
              <a:t>           </a:t>
            </a:r>
            <a:r>
              <a:rPr lang="en-US" sz="1600" dirty="0" smtClean="0"/>
              <a:t>0,50 	</a:t>
            </a:r>
            <a:r>
              <a:rPr lang="et-EE" sz="1600" dirty="0" smtClean="0"/>
              <a:t>            </a:t>
            </a:r>
            <a:r>
              <a:rPr lang="en-US" sz="1600" dirty="0" smtClean="0"/>
              <a:t>0,75 	</a:t>
            </a:r>
            <a:r>
              <a:rPr lang="et-EE" sz="1600" dirty="0" smtClean="0"/>
              <a:t>       </a:t>
            </a:r>
            <a:r>
              <a:rPr lang="en-US" sz="1600" dirty="0" smtClean="0"/>
              <a:t>1,00</a:t>
            </a:r>
            <a:endParaRPr lang="et-EE" sz="1600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0,8-1,4</a:t>
            </a:r>
            <a:r>
              <a:rPr lang="et-E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600" dirty="0" smtClean="0"/>
              <a:t>0 		</a:t>
            </a:r>
            <a:r>
              <a:rPr lang="et-EE" sz="1600" dirty="0" smtClean="0"/>
              <a:t>    </a:t>
            </a:r>
            <a:r>
              <a:rPr lang="en-US" sz="1600" dirty="0" smtClean="0"/>
              <a:t>0 	</a:t>
            </a:r>
            <a:r>
              <a:rPr lang="et-EE" sz="1600" dirty="0" smtClean="0"/>
              <a:t>            </a:t>
            </a:r>
            <a:r>
              <a:rPr lang="en-US" sz="1600" dirty="0" smtClean="0"/>
              <a:t>0 	</a:t>
            </a:r>
            <a:r>
              <a:rPr lang="et-EE" sz="1600" dirty="0" smtClean="0"/>
              <a:t>                            </a:t>
            </a:r>
            <a:r>
              <a:rPr lang="en-US" sz="1600" dirty="0" smtClean="0"/>
              <a:t>0 		</a:t>
            </a:r>
            <a:r>
              <a:rPr lang="et-EE" sz="1600" dirty="0" smtClean="0"/>
              <a:t>        </a:t>
            </a:r>
            <a:r>
              <a:rPr lang="en-US" sz="1600" dirty="0" smtClean="0"/>
              <a:t>0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9218" name="Picture 2" descr="C:\Users\Terje\Pictures\ERIALA\fluorii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3070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85248" cy="864096"/>
          </a:xfrm>
        </p:spPr>
        <p:txBody>
          <a:bodyPr>
            <a:normAutofit/>
          </a:bodyPr>
          <a:lstStyle/>
          <a:p>
            <a:pPr algn="ctr"/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 on fluoroos ?</a:t>
            </a:r>
            <a:endParaRPr lang="et-E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39952" y="1412776"/>
            <a:ext cx="4608512" cy="475942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</a:pPr>
            <a:endParaRPr lang="et-EE" dirty="0" smtClean="0"/>
          </a:p>
          <a:p>
            <a:pPr algn="just">
              <a:buFont typeface="Wingdings" pitchFamily="2" charset="2"/>
              <a:buNone/>
            </a:pPr>
            <a:r>
              <a:rPr lang="et-EE" dirty="0" smtClean="0"/>
              <a:t>Fluori toksiline toime, mis avaldub hambaemaili arenguhäirena:</a:t>
            </a:r>
          </a:p>
          <a:p>
            <a:pPr algn="just">
              <a:buFont typeface="Wingdings" pitchFamily="2" charset="2"/>
              <a:buNone/>
            </a:pPr>
            <a:endParaRPr lang="et-EE" dirty="0" smtClean="0"/>
          </a:p>
          <a:p>
            <a:pPr lvl="1"/>
            <a:r>
              <a:rPr lang="et-EE" sz="2400" dirty="0" smtClean="0"/>
              <a:t>valgete laikudena või triipudena</a:t>
            </a:r>
          </a:p>
          <a:p>
            <a:pPr lvl="1"/>
            <a:r>
              <a:rPr lang="et-EE" sz="2400" dirty="0" smtClean="0"/>
              <a:t>emaili läike kadumisena </a:t>
            </a:r>
          </a:p>
          <a:p>
            <a:pPr lvl="1"/>
            <a:r>
              <a:rPr lang="et-EE" sz="2400" dirty="0" smtClean="0"/>
              <a:t>pruunide laikudena või triipudena</a:t>
            </a:r>
          </a:p>
          <a:p>
            <a:pPr lvl="1"/>
            <a:r>
              <a:rPr lang="et-EE" sz="2400" dirty="0" smtClean="0"/>
              <a:t>emaili osalise või täieliku  destruktsioonina </a:t>
            </a:r>
            <a:endParaRPr lang="en-GB" sz="2400" dirty="0" smtClean="0"/>
          </a:p>
          <a:p>
            <a:endParaRPr lang="et-EE" dirty="0"/>
          </a:p>
        </p:txBody>
      </p:sp>
      <p:pic>
        <p:nvPicPr>
          <p:cNvPr id="5" name="Picture 2" descr="untitle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863975" cy="236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94122"/>
          </a:xfrm>
        </p:spPr>
        <p:txBody>
          <a:bodyPr>
            <a:normAutofit/>
          </a:bodyPr>
          <a:lstStyle/>
          <a:p>
            <a:r>
              <a:rPr lang="et-E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EHK........</a:t>
            </a:r>
            <a:endParaRPr lang="et-E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7920880" cy="4032448"/>
          </a:xfrm>
        </p:spPr>
        <p:txBody>
          <a:bodyPr>
            <a:normAutofit/>
          </a:bodyPr>
          <a:lstStyle/>
          <a:p>
            <a:pPr lvl="1">
              <a:lnSpc>
                <a:spcPct val="95000"/>
              </a:lnSpc>
              <a:buFontTx/>
              <a:buChar char="•"/>
            </a:pPr>
            <a:r>
              <a:rPr lang="en-US" sz="2800" dirty="0" err="1" smtClean="0"/>
              <a:t>suukeskkonnas</a:t>
            </a:r>
            <a:r>
              <a:rPr lang="en-US" sz="2800" dirty="0" smtClean="0"/>
              <a:t> </a:t>
            </a:r>
            <a:r>
              <a:rPr lang="en-US" sz="2800" dirty="0" err="1" smtClean="0"/>
              <a:t>leiduv</a:t>
            </a:r>
            <a:r>
              <a:rPr lang="en-US" sz="2800" dirty="0" smtClean="0"/>
              <a:t> </a:t>
            </a:r>
            <a:r>
              <a:rPr lang="en-US" sz="2800" dirty="0" err="1" smtClean="0"/>
              <a:t>fluoriid</a:t>
            </a:r>
            <a:r>
              <a:rPr lang="en-US" sz="2800" dirty="0" smtClean="0"/>
              <a:t> </a:t>
            </a:r>
            <a:r>
              <a:rPr lang="en-US" sz="2800" dirty="0" err="1" smtClean="0"/>
              <a:t>koos</a:t>
            </a:r>
            <a:r>
              <a:rPr lang="en-US" sz="2800" dirty="0" smtClean="0"/>
              <a:t> </a:t>
            </a:r>
            <a:r>
              <a:rPr lang="en-US" sz="2800" dirty="0" err="1" smtClean="0"/>
              <a:t>ema</a:t>
            </a:r>
            <a:r>
              <a:rPr lang="en-US" sz="2800" dirty="0" smtClean="0"/>
              <a:t> </a:t>
            </a:r>
            <a:r>
              <a:rPr lang="en-US" sz="2800" dirty="0" err="1" smtClean="0"/>
              <a:t>teadlikkusega</a:t>
            </a:r>
            <a:r>
              <a:rPr lang="en-US" sz="2800" dirty="0" smtClean="0"/>
              <a:t> (</a:t>
            </a:r>
            <a:r>
              <a:rPr lang="en-US" sz="2800" dirty="0" err="1" smtClean="0"/>
              <a:t>kaariese</a:t>
            </a:r>
            <a:r>
              <a:rPr lang="en-US" sz="2800" dirty="0" smtClean="0"/>
              <a:t> </a:t>
            </a:r>
            <a:r>
              <a:rPr lang="en-US" sz="2800" dirty="0" err="1" smtClean="0"/>
              <a:t>olemusest</a:t>
            </a:r>
            <a:r>
              <a:rPr lang="en-US" sz="2800" dirty="0" smtClean="0"/>
              <a:t>) </a:t>
            </a:r>
            <a:r>
              <a:rPr lang="en-US" sz="2800" dirty="0" err="1" smtClean="0"/>
              <a:t>seletab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50% </a:t>
            </a:r>
            <a:r>
              <a:rPr lang="en-US" sz="2800" b="1" dirty="0" err="1" smtClean="0">
                <a:solidFill>
                  <a:schemeClr val="accent1"/>
                </a:solidFill>
              </a:rPr>
              <a:t>kaariese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vähenemist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tänapäeva</a:t>
            </a:r>
            <a:r>
              <a:rPr lang="en-US" sz="2800" dirty="0" smtClean="0"/>
              <a:t> </a:t>
            </a:r>
            <a:r>
              <a:rPr lang="en-US" sz="2800" dirty="0" err="1" smtClean="0"/>
              <a:t>laste</a:t>
            </a:r>
            <a:r>
              <a:rPr lang="en-US" sz="2800" dirty="0" smtClean="0"/>
              <a:t> </a:t>
            </a:r>
            <a:r>
              <a:rPr lang="en-US" sz="2800" dirty="0" err="1" smtClean="0"/>
              <a:t>hulgas</a:t>
            </a:r>
            <a:r>
              <a:rPr lang="en-US" sz="2800" dirty="0" smtClean="0"/>
              <a:t>.</a:t>
            </a:r>
            <a:endParaRPr lang="et-EE" sz="2800" dirty="0" smtClean="0"/>
          </a:p>
          <a:p>
            <a:pPr lvl="1">
              <a:lnSpc>
                <a:spcPct val="95000"/>
              </a:lnSpc>
            </a:pPr>
            <a:endParaRPr lang="et-EE" sz="2800" dirty="0" smtClean="0"/>
          </a:p>
          <a:p>
            <a:pPr lvl="1">
              <a:lnSpc>
                <a:spcPct val="95000"/>
              </a:lnSpc>
            </a:pPr>
            <a:r>
              <a:rPr lang="et-EE" sz="2800" dirty="0" smtClean="0">
                <a:solidFill>
                  <a:schemeClr val="accent1"/>
                </a:solidFill>
              </a:rPr>
              <a:t>Ole teadlik oma elukoha joogivee F sisaldusest</a:t>
            </a:r>
          </a:p>
          <a:p>
            <a:pPr lvl="3">
              <a:lnSpc>
                <a:spcPct val="95000"/>
              </a:lnSpc>
              <a:buClr>
                <a:schemeClr val="accent1"/>
              </a:buClr>
              <a:buFontTx/>
              <a:buChar char="•"/>
            </a:pPr>
            <a:r>
              <a:rPr lang="et-EE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Norm.1,0-1,2 mg/l</a:t>
            </a:r>
            <a:endParaRPr lang="et-E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882128" y="1600200"/>
            <a:ext cx="45719" cy="1180728"/>
          </a:xfrm>
        </p:spPr>
        <p:txBody>
          <a:bodyPr>
            <a:normAutofit/>
          </a:bodyPr>
          <a:lstStyle/>
          <a:p>
            <a:endParaRPr lang="et-EE" dirty="0"/>
          </a:p>
        </p:txBody>
      </p:sp>
      <p:pic>
        <p:nvPicPr>
          <p:cNvPr id="8194" name="Picture 2" descr="C:\Users\Terje\Pictures\ERIALA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742" y="4365104"/>
            <a:ext cx="441725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274042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57256" cy="5853264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700" dirty="0" smtClean="0">
                <a:solidFill>
                  <a:srgbClr val="000000"/>
                </a:solidFill>
              </a:rPr>
              <a:t>F- </a:t>
            </a:r>
            <a:r>
              <a:rPr lang="en-US" sz="2700" dirty="0" err="1" smtClean="0">
                <a:solidFill>
                  <a:srgbClr val="000000"/>
                </a:solidFill>
              </a:rPr>
              <a:t>hambapasta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koos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hea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suuhügieeniga</a:t>
            </a:r>
            <a:r>
              <a:rPr lang="en-US" sz="2700" dirty="0" smtClean="0">
                <a:solidFill>
                  <a:srgbClr val="000000"/>
                </a:solidFill>
              </a:rPr>
              <a:t> on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</a:rPr>
              <a:t>Põhjamaades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</a:rPr>
              <a:t>vähendanud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</a:rPr>
              <a:t>kaariese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esinemist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viimase</a:t>
            </a:r>
            <a:r>
              <a:rPr lang="en-US" sz="2700" dirty="0" smtClean="0">
                <a:solidFill>
                  <a:srgbClr val="000000"/>
                </a:solidFill>
              </a:rPr>
              <a:t> 20-30 </a:t>
            </a:r>
            <a:r>
              <a:rPr lang="en-US" sz="2700" dirty="0" err="1" smtClean="0">
                <a:solidFill>
                  <a:srgbClr val="000000"/>
                </a:solidFill>
              </a:rPr>
              <a:t>aastaga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~ 90 %</a:t>
            </a:r>
            <a:endParaRPr lang="et-EE" sz="2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t-EE" sz="2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100" dirty="0" err="1" smtClean="0">
                <a:solidFill>
                  <a:srgbClr val="000000"/>
                </a:solidFill>
              </a:rPr>
              <a:t>Fluoriid</a:t>
            </a:r>
            <a:r>
              <a:rPr lang="en-US" sz="3100" dirty="0" smtClean="0">
                <a:solidFill>
                  <a:srgbClr val="000000"/>
                </a:solidFill>
              </a:rPr>
              <a:t> on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ravivahend</a:t>
            </a:r>
            <a:r>
              <a:rPr lang="en-US" sz="3100" dirty="0" smtClean="0">
                <a:solidFill>
                  <a:srgbClr val="000000"/>
                </a:solidFill>
              </a:rPr>
              <a:t>, </a:t>
            </a:r>
            <a:r>
              <a:rPr lang="en-US" sz="3100" dirty="0" err="1" smtClean="0">
                <a:solidFill>
                  <a:srgbClr val="000000"/>
                </a:solidFill>
              </a:rPr>
              <a:t>mis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kontrollib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kaariesekahjustuse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arengut</a:t>
            </a:r>
            <a:endParaRPr lang="et-EE" sz="3100" dirty="0" smtClean="0">
              <a:solidFill>
                <a:srgbClr val="000000"/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t-EE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100" dirty="0" err="1" smtClean="0">
                <a:solidFill>
                  <a:srgbClr val="000000"/>
                </a:solidFill>
              </a:rPr>
              <a:t>fluoriidi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ära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võtmisega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areneb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kiirelt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välja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kaviteet</a:t>
            </a:r>
            <a:endParaRPr lang="et-EE" sz="3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t-EE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100" dirty="0" err="1" smtClean="0">
                <a:solidFill>
                  <a:srgbClr val="000000"/>
                </a:solidFill>
              </a:rPr>
              <a:t>fluoriidist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üksi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jääb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väheks</a:t>
            </a:r>
            <a:r>
              <a:rPr lang="en-US" sz="3100" dirty="0" smtClean="0">
                <a:solidFill>
                  <a:srgbClr val="000000"/>
                </a:solidFill>
              </a:rPr>
              <a:t>,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vajalik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ka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individuaalne</a:t>
            </a:r>
            <a:r>
              <a:rPr lang="et-EE" sz="3100" b="1" dirty="0" smtClean="0">
                <a:solidFill>
                  <a:schemeClr val="accent1">
                    <a:lumMod val="75000"/>
                  </a:schemeClr>
                </a:solidFill>
              </a:rPr>
              <a:t> suu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</a:rPr>
              <a:t>hügieeni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</a:rPr>
              <a:t>instruktsioon</a:t>
            </a:r>
            <a:endParaRPr lang="en-US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 e. BAKTERID</a:t>
            </a:r>
            <a:endParaRPr lang="et-EE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Y8zK8MtD0?version=3&amp;hl=et_EE&amp;rel=0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664" y="2042846"/>
            <a:ext cx="5904656" cy="4428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556792"/>
            <a:ext cx="710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Vaata videot</a:t>
            </a:r>
            <a:r>
              <a:rPr lang="et-EE" dirty="0"/>
              <a:t>: 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</a:rPr>
              <a:t>http://youtu.be/BiY8zK8MtD0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274042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529264" cy="606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EPIDEMIOLOOGILISED FAKTORID</a:t>
            </a:r>
          </a:p>
          <a:p>
            <a:pPr lvl="1"/>
            <a:r>
              <a:rPr lang="et-EE" sz="2400" dirty="0" smtClean="0"/>
              <a:t>elamine kõrge DMF-indeksiga riigis</a:t>
            </a:r>
          </a:p>
          <a:p>
            <a:pPr lvl="1"/>
            <a:r>
              <a:rPr lang="et-EE" sz="2400" dirty="0" smtClean="0"/>
              <a:t>elamine kõrge DMF-indeksiga piirkonnas</a:t>
            </a:r>
          </a:p>
          <a:p>
            <a:pPr lvl="1"/>
            <a:r>
              <a:rPr lang="et-EE" sz="2400" dirty="0" smtClean="0"/>
              <a:t>kõrge DMF näitajaga pereliige (eriti ema)</a:t>
            </a:r>
          </a:p>
          <a:p>
            <a:pPr lvl="1"/>
            <a:r>
              <a:rPr lang="et-EE" sz="2400" dirty="0" smtClean="0"/>
              <a:t>varasem hulgaline kaariese esinemine</a:t>
            </a:r>
          </a:p>
          <a:p>
            <a:endParaRPr lang="et-EE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KLIINILISED LEIUD</a:t>
            </a:r>
          </a:p>
          <a:p>
            <a:pPr lvl="1"/>
            <a:r>
              <a:rPr lang="et-EE" sz="2400" dirty="0" smtClean="0"/>
              <a:t>algavad kaariese kahjustused</a:t>
            </a:r>
          </a:p>
          <a:p>
            <a:pPr lvl="1">
              <a:buNone/>
            </a:pPr>
            <a:r>
              <a:rPr lang="et-EE" sz="2400" dirty="0" smtClean="0"/>
              <a:t>    (karioossed laigud)</a:t>
            </a:r>
          </a:p>
          <a:p>
            <a:pPr lvl="1"/>
            <a:r>
              <a:rPr lang="et-EE" sz="2400" dirty="0" smtClean="0"/>
              <a:t>eksponeeritud juurepinnad</a:t>
            </a:r>
          </a:p>
          <a:p>
            <a:pPr lvl="1"/>
            <a:r>
              <a:rPr lang="et-EE" sz="2400" dirty="0" smtClean="0"/>
              <a:t>asendianomaaliatega hambad</a:t>
            </a:r>
          </a:p>
          <a:p>
            <a:pPr lvl="1"/>
            <a:r>
              <a:rPr lang="et-EE" sz="2400" dirty="0" smtClean="0"/>
              <a:t>arenguanomaaliatega hambad</a:t>
            </a:r>
          </a:p>
          <a:p>
            <a:pPr lvl="1"/>
            <a:r>
              <a:rPr lang="et-EE" sz="2400" dirty="0" smtClean="0"/>
              <a:t>sügavad fissuurid</a:t>
            </a:r>
          </a:p>
          <a:p>
            <a:pPr lvl="1"/>
            <a:r>
              <a:rPr lang="et-EE" sz="2400" dirty="0" smtClean="0"/>
              <a:t>hambaravist põhjustatud retineerivad faktorid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12216"/>
            <a:ext cx="2179316" cy="31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perOpenFace"/>
              </a:rPr>
              <a:t>    </a:t>
            </a:r>
            <a:r>
              <a:rPr lang="en-A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perOpenFace"/>
              </a:rPr>
              <a:t>BAKTERID</a:t>
            </a:r>
            <a:endParaRPr lang="et-EE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5400600" cy="412507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Hambapinda</a:t>
            </a:r>
            <a:r>
              <a:rPr lang="en-US" dirty="0" smtClean="0"/>
              <a:t> </a:t>
            </a:r>
            <a:r>
              <a:rPr lang="en-US" dirty="0" err="1" smtClean="0"/>
              <a:t>katab</a:t>
            </a:r>
            <a:r>
              <a:rPr lang="en-US" dirty="0" smtClean="0"/>
              <a:t> </a:t>
            </a:r>
            <a:r>
              <a:rPr lang="en-US" dirty="0" err="1" smtClean="0"/>
              <a:t>alati</a:t>
            </a:r>
            <a:r>
              <a:rPr lang="en-US" dirty="0" smtClean="0"/>
              <a:t> </a:t>
            </a:r>
            <a:r>
              <a:rPr lang="en-US" dirty="0" err="1" smtClean="0"/>
              <a:t>õhuke</a:t>
            </a:r>
            <a:r>
              <a:rPr lang="en-US" dirty="0" smtClean="0"/>
              <a:t> </a:t>
            </a:r>
            <a:r>
              <a:rPr lang="en-US" dirty="0" err="1" smtClean="0"/>
              <a:t>orgaaniline</a:t>
            </a:r>
            <a:r>
              <a:rPr lang="en-US" dirty="0" smtClean="0"/>
              <a:t> </a:t>
            </a:r>
            <a:r>
              <a:rPr lang="en-US" dirty="0" err="1" smtClean="0"/>
              <a:t>kile</a:t>
            </a:r>
            <a:r>
              <a:rPr lang="en-US" dirty="0" smtClean="0"/>
              <a:t> – </a:t>
            </a:r>
            <a:r>
              <a:rPr lang="en-US" b="1" dirty="0" err="1" smtClean="0">
                <a:solidFill>
                  <a:schemeClr val="accent1"/>
                </a:solidFill>
              </a:rPr>
              <a:t>pelliikula</a:t>
            </a:r>
            <a:endParaRPr lang="et-EE" b="1" dirty="0" smtClean="0">
              <a:solidFill>
                <a:schemeClr val="accent1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err="1" smtClean="0"/>
              <a:t>Pelliikula</a:t>
            </a:r>
            <a:r>
              <a:rPr lang="en-US" dirty="0" smtClean="0"/>
              <a:t> </a:t>
            </a:r>
            <a:r>
              <a:rPr lang="en-US" dirty="0" err="1" smtClean="0"/>
              <a:t>moodustub</a:t>
            </a:r>
            <a:r>
              <a:rPr lang="en-US" dirty="0" smtClean="0"/>
              <a:t> </a:t>
            </a:r>
            <a:r>
              <a:rPr lang="en-US" dirty="0" err="1" smtClean="0"/>
              <a:t>kiiresti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sülje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valkudest</a:t>
            </a:r>
            <a:endParaRPr lang="et-EE" dirty="0" smtClean="0">
              <a:solidFill>
                <a:schemeClr val="accent1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dirty="0" smtClean="0"/>
              <a:t>On </a:t>
            </a:r>
            <a:r>
              <a:rPr lang="en-US" dirty="0" err="1" smtClean="0"/>
              <a:t>ideaalseks</a:t>
            </a:r>
            <a:r>
              <a:rPr lang="en-US" dirty="0" smtClean="0"/>
              <a:t> </a:t>
            </a:r>
            <a:r>
              <a:rPr lang="en-US" dirty="0" err="1" smtClean="0"/>
              <a:t>pinnaseks</a:t>
            </a:r>
            <a:r>
              <a:rPr lang="en-US" dirty="0" smtClean="0"/>
              <a:t> </a:t>
            </a:r>
            <a:r>
              <a:rPr lang="en-US" dirty="0" err="1" smtClean="0"/>
              <a:t>mikroobide</a:t>
            </a:r>
            <a:r>
              <a:rPr lang="en-US" dirty="0" smtClean="0"/>
              <a:t> </a:t>
            </a:r>
            <a:r>
              <a:rPr lang="en-US" dirty="0" err="1" smtClean="0"/>
              <a:t>kinnitumiseks</a:t>
            </a:r>
            <a:endParaRPr lang="et-EE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endParaRPr lang="et-EE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endParaRPr lang="en-US" dirty="0" smtClean="0"/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Moodustub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hambakatt</a:t>
            </a:r>
            <a:endParaRPr lang="et-EE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perOpenFace"/>
            </a:endParaRPr>
          </a:p>
        </p:txBody>
      </p:sp>
      <p:pic>
        <p:nvPicPr>
          <p:cNvPr id="10242" name="Picture 2" descr="C:\Users\Terje\Pictures\ERIALA\oral-bacter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571466" cy="259228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30767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88640"/>
            <a:ext cx="2528167" cy="16561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202034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5040560" cy="5400600"/>
          </a:xfrm>
        </p:spPr>
        <p:txBody>
          <a:bodyPr>
            <a:normAutofit/>
          </a:bodyPr>
          <a:lstStyle/>
          <a:p>
            <a:pPr marL="381000" lvl="2" indent="0"/>
            <a:r>
              <a:rPr lang="en-AU" sz="2800" dirty="0" err="1" smtClean="0">
                <a:latin typeface="CasperOpenFace"/>
              </a:rPr>
              <a:t>M</a:t>
            </a:r>
            <a:r>
              <a:rPr lang="en-AU" sz="2800" dirty="0" err="1" smtClean="0"/>
              <a:t>ida</a:t>
            </a:r>
            <a:r>
              <a:rPr lang="en-AU" sz="2800" dirty="0" smtClean="0"/>
              <a:t> </a:t>
            </a:r>
            <a:r>
              <a:rPr lang="en-AU" sz="2800" dirty="0" err="1" smtClean="0"/>
              <a:t>suhkrusem</a:t>
            </a:r>
            <a:r>
              <a:rPr lang="en-AU" sz="2800" dirty="0" smtClean="0"/>
              <a:t> </a:t>
            </a:r>
            <a:r>
              <a:rPr lang="en-AU" sz="2800" dirty="0" err="1" smtClean="0"/>
              <a:t>dieet</a:t>
            </a:r>
            <a:r>
              <a:rPr lang="en-AU" sz="2800" dirty="0" smtClean="0"/>
              <a:t>,  </a:t>
            </a:r>
            <a:r>
              <a:rPr lang="en-AU" sz="2800" dirty="0" err="1" smtClean="0"/>
              <a:t>seda</a:t>
            </a:r>
            <a:r>
              <a:rPr lang="en-AU" sz="2800" dirty="0" smtClean="0"/>
              <a:t> </a:t>
            </a:r>
            <a:r>
              <a:rPr lang="en-AU" sz="2800" dirty="0" err="1" smtClean="0"/>
              <a:t>paksemaks</a:t>
            </a:r>
            <a:r>
              <a:rPr lang="en-AU" sz="2800" dirty="0" smtClean="0"/>
              <a:t> </a:t>
            </a:r>
            <a:r>
              <a:rPr lang="en-AU" sz="2800" dirty="0" err="1" smtClean="0"/>
              <a:t>ja</a:t>
            </a:r>
            <a:r>
              <a:rPr lang="en-AU" sz="2800" dirty="0" smtClean="0"/>
              <a:t> </a:t>
            </a:r>
            <a:r>
              <a:rPr lang="en-AU" sz="2800" dirty="0" err="1" smtClean="0"/>
              <a:t>kiiremini</a:t>
            </a:r>
            <a:r>
              <a:rPr lang="en-AU" sz="2800" dirty="0" smtClean="0"/>
              <a:t> </a:t>
            </a:r>
            <a:r>
              <a:rPr lang="en-AU" sz="2800" u="sng" dirty="0" err="1" smtClean="0"/>
              <a:t>katt</a:t>
            </a:r>
            <a:r>
              <a:rPr lang="en-AU" sz="2800" u="sng" dirty="0" smtClean="0"/>
              <a:t> </a:t>
            </a:r>
            <a:r>
              <a:rPr lang="en-AU" sz="2800" u="sng" dirty="0" err="1" smtClean="0"/>
              <a:t>kasvab</a:t>
            </a:r>
            <a:endParaRPr lang="et-EE" sz="2800" u="sng" dirty="0" smtClean="0"/>
          </a:p>
          <a:p>
            <a:pPr marL="381000" lvl="2" indent="0">
              <a:buNone/>
            </a:pPr>
            <a:r>
              <a:rPr lang="en-A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Oluline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 </a:t>
            </a:r>
            <a:r>
              <a:rPr lang="en-A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õhtul</a:t>
            </a: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bakterite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eemaldamine</a:t>
            </a:r>
            <a:endParaRPr lang="en-A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lvl="2" indent="0"/>
            <a:r>
              <a:rPr lang="en-AU" sz="2800" dirty="0" err="1" smtClean="0"/>
              <a:t>Lutipudelikaaries</a:t>
            </a:r>
            <a:endParaRPr lang="en-AU" sz="2800" dirty="0" smtClean="0"/>
          </a:p>
          <a:p>
            <a:pPr marL="381000" lvl="2" indent="0"/>
            <a:r>
              <a:rPr lang="en-AU" sz="2800" dirty="0" smtClean="0"/>
              <a:t> </a:t>
            </a:r>
            <a:r>
              <a:rPr lang="en-GB" sz="2800" dirty="0" err="1" smtClean="0"/>
              <a:t>Mõju</a:t>
            </a:r>
            <a:r>
              <a:rPr lang="en-GB" sz="2800" dirty="0" smtClean="0"/>
              <a:t> </a:t>
            </a:r>
            <a:r>
              <a:rPr lang="en-GB" sz="2800" dirty="0" err="1" smtClean="0"/>
              <a:t>avaldab</a:t>
            </a:r>
            <a:r>
              <a:rPr lang="en-GB" sz="2800" dirty="0" smtClean="0"/>
              <a:t> ka </a:t>
            </a:r>
            <a:r>
              <a:rPr lang="en-GB" sz="2800" dirty="0" err="1" smtClean="0"/>
              <a:t>sülje</a:t>
            </a:r>
            <a:r>
              <a:rPr lang="en-GB" sz="2800" dirty="0" smtClean="0"/>
              <a:t> hulk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keemiline</a:t>
            </a:r>
            <a:r>
              <a:rPr lang="en-GB" sz="2800" dirty="0" smtClean="0"/>
              <a:t> </a:t>
            </a:r>
            <a:r>
              <a:rPr lang="en-GB" sz="2800" dirty="0" err="1" smtClean="0"/>
              <a:t>koostis</a:t>
            </a:r>
            <a:r>
              <a:rPr lang="en-GB" sz="3200" dirty="0" smtClean="0"/>
              <a:t>. (</a:t>
            </a:r>
            <a:r>
              <a:rPr lang="en-GB" sz="3200" dirty="0" err="1" smtClean="0"/>
              <a:t>süljetestid</a:t>
            </a:r>
            <a:r>
              <a:rPr lang="en-GB" sz="3200" dirty="0" smtClean="0"/>
              <a:t>)</a:t>
            </a:r>
            <a:r>
              <a:rPr lang="en-AU" sz="2800" b="1" dirty="0" smtClean="0">
                <a:latin typeface="CasperOpenFace"/>
              </a:rPr>
              <a:t>	</a:t>
            </a:r>
            <a:endParaRPr lang="en-US" sz="2800" b="1" dirty="0" smtClean="0">
              <a:latin typeface="CasperOpenFace"/>
            </a:endParaRPr>
          </a:p>
          <a:p>
            <a:endParaRPr lang="et-E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4384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088" y="2420888"/>
            <a:ext cx="2638088" cy="17281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272" y="4653136"/>
            <a:ext cx="5596029" cy="1944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TOIT JA SÜSIVESKUD</a:t>
            </a:r>
            <a:endParaRPr lang="et-EE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5976664" cy="5040560"/>
          </a:xfrm>
        </p:spPr>
        <p:txBody>
          <a:bodyPr/>
          <a:lstStyle/>
          <a:p>
            <a:pPr>
              <a:buNone/>
            </a:pPr>
            <a:endParaRPr lang="et-EE" sz="2800" dirty="0" smtClean="0"/>
          </a:p>
          <a:p>
            <a:pPr>
              <a:buNone/>
            </a:pPr>
            <a:r>
              <a:rPr lang="en-US" sz="2800" dirty="0" err="1" smtClean="0"/>
              <a:t>Tervisliku</a:t>
            </a:r>
            <a:r>
              <a:rPr lang="en-US" sz="2800" dirty="0" smtClean="0"/>
              <a:t> </a:t>
            </a:r>
            <a:r>
              <a:rPr lang="en-US" sz="2800" dirty="0" err="1" smtClean="0"/>
              <a:t>toitumise</a:t>
            </a:r>
            <a:r>
              <a:rPr lang="en-US" sz="2800" dirty="0" smtClean="0"/>
              <a:t> 4 </a:t>
            </a:r>
            <a:r>
              <a:rPr lang="en-US" sz="2800" dirty="0" err="1" smtClean="0"/>
              <a:t>põhimõtet</a:t>
            </a:r>
            <a:r>
              <a:rPr lang="en-US" sz="2800" dirty="0" smtClean="0"/>
              <a:t>:</a:t>
            </a:r>
            <a:endParaRPr lang="et-EE" sz="2800" dirty="0" smtClean="0"/>
          </a:p>
          <a:p>
            <a:pPr>
              <a:buNone/>
            </a:pPr>
            <a:endParaRPr lang="et-EE" sz="2800" dirty="0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800" dirty="0" err="1" smtClean="0"/>
              <a:t>Söö</a:t>
            </a:r>
            <a:r>
              <a:rPr lang="en-US" sz="2800" dirty="0" smtClean="0"/>
              <a:t> </a:t>
            </a:r>
            <a:r>
              <a:rPr lang="en-US" sz="2800" dirty="0" err="1" smtClean="0"/>
              <a:t>vastavalt</a:t>
            </a:r>
            <a:r>
              <a:rPr lang="en-US" sz="2800" dirty="0" smtClean="0"/>
              <a:t> </a:t>
            </a:r>
            <a:r>
              <a:rPr lang="en-US" sz="2800" dirty="0" err="1" smtClean="0"/>
              <a:t>vajadusele</a:t>
            </a:r>
            <a:r>
              <a:rPr lang="et-EE" sz="2800" dirty="0" smtClean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None/>
            </a:pPr>
            <a:r>
              <a:rPr lang="et-EE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max 5 X päevas</a:t>
            </a:r>
            <a:r>
              <a:rPr lang="en-US" sz="2800" dirty="0" smtClean="0">
                <a:solidFill>
                  <a:schemeClr val="tx2"/>
                </a:solidFill>
              </a:rPr>
              <a:t>!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800" dirty="0" err="1" smtClean="0"/>
              <a:t>Tarbi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organismile</a:t>
            </a:r>
            <a:r>
              <a:rPr lang="en-US" sz="2800" dirty="0" smtClean="0"/>
              <a:t> </a:t>
            </a:r>
            <a:r>
              <a:rPr lang="en-US" sz="2800" dirty="0" err="1" smtClean="0"/>
              <a:t>vajalikke</a:t>
            </a:r>
            <a:r>
              <a:rPr lang="en-US" sz="2800" dirty="0" smtClean="0"/>
              <a:t> </a:t>
            </a:r>
            <a:r>
              <a:rPr lang="en-US" sz="2800" dirty="0" err="1" smtClean="0"/>
              <a:t>toitaineid</a:t>
            </a:r>
            <a:r>
              <a:rPr lang="en-US" sz="2800" dirty="0" smtClean="0"/>
              <a:t> </a:t>
            </a:r>
            <a:r>
              <a:rPr lang="en-US" sz="2800" dirty="0" err="1" smtClean="0"/>
              <a:t>õiges</a:t>
            </a:r>
            <a:r>
              <a:rPr lang="en-US" sz="2800" dirty="0" smtClean="0"/>
              <a:t> </a:t>
            </a:r>
            <a:r>
              <a:rPr lang="en-US" sz="2800" dirty="0" err="1" smtClean="0"/>
              <a:t>vahekorras</a:t>
            </a:r>
            <a:r>
              <a:rPr lang="en-US" sz="2800" dirty="0" smtClean="0"/>
              <a:t>!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800" dirty="0" err="1" smtClean="0"/>
              <a:t>Kõike</a:t>
            </a:r>
            <a:r>
              <a:rPr lang="en-US" sz="2800" dirty="0" smtClean="0"/>
              <a:t>, </a:t>
            </a:r>
            <a:r>
              <a:rPr lang="en-US" sz="2800" dirty="0" err="1" smtClean="0"/>
              <a:t>mis</a:t>
            </a:r>
            <a:r>
              <a:rPr lang="en-US" sz="2800" dirty="0" smtClean="0"/>
              <a:t> </a:t>
            </a:r>
            <a:r>
              <a:rPr lang="en-US" sz="2800" dirty="0" err="1" smtClean="0"/>
              <a:t>maitseb</a:t>
            </a:r>
            <a:r>
              <a:rPr lang="en-US" sz="2800" dirty="0" smtClean="0"/>
              <a:t> </a:t>
            </a:r>
            <a:r>
              <a:rPr lang="en-US" sz="2800" dirty="0" err="1" smtClean="0"/>
              <a:t>võib</a:t>
            </a:r>
            <a:r>
              <a:rPr lang="en-US" sz="2800" dirty="0" smtClean="0"/>
              <a:t> </a:t>
            </a:r>
            <a:r>
              <a:rPr lang="en-US" sz="2800" dirty="0" err="1" smtClean="0"/>
              <a:t>süüa</a:t>
            </a:r>
            <a:r>
              <a:rPr lang="en-US" sz="2800" dirty="0" smtClean="0"/>
              <a:t>, </a:t>
            </a:r>
            <a:r>
              <a:rPr lang="en-US" sz="2800" dirty="0" err="1" smtClean="0"/>
              <a:t>kuid</a:t>
            </a:r>
            <a:r>
              <a:rPr lang="en-US" sz="2800" dirty="0" smtClean="0"/>
              <a:t> </a:t>
            </a:r>
            <a:r>
              <a:rPr lang="en-US" sz="2800" dirty="0" err="1" smtClean="0"/>
              <a:t>seda</a:t>
            </a:r>
            <a:r>
              <a:rPr lang="en-US" sz="2800" dirty="0" smtClean="0"/>
              <a:t> </a:t>
            </a:r>
            <a:r>
              <a:rPr lang="en-US" sz="2800" dirty="0" err="1" smtClean="0"/>
              <a:t>mõõdukalt</a:t>
            </a:r>
            <a:r>
              <a:rPr lang="en-US" sz="2800" dirty="0" smtClean="0"/>
              <a:t>!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800" dirty="0" err="1" smtClean="0"/>
              <a:t>Toitu</a:t>
            </a:r>
            <a:r>
              <a:rPr lang="en-US" sz="2800" dirty="0" smtClean="0"/>
              <a:t> </a:t>
            </a:r>
            <a:r>
              <a:rPr lang="en-US" sz="2800" dirty="0" err="1" smtClean="0"/>
              <a:t>mitmekesiselt</a:t>
            </a:r>
            <a:r>
              <a:rPr lang="en-US" sz="2800" dirty="0" smtClean="0"/>
              <a:t>!</a:t>
            </a:r>
          </a:p>
          <a:p>
            <a:endParaRPr lang="et-E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472" y="1844824"/>
            <a:ext cx="29120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04856" cy="8501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Joogid</a:t>
            </a:r>
            <a:endParaRPr lang="et-E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5400600" cy="5733256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err="1" smtClean="0"/>
              <a:t>Väikelapsel</a:t>
            </a:r>
            <a:r>
              <a:rPr lang="en-US" sz="2400" dirty="0" smtClean="0"/>
              <a:t> 6-8 </a:t>
            </a:r>
            <a:r>
              <a:rPr lang="en-US" sz="2400" dirty="0" err="1" smtClean="0"/>
              <a:t>joogikorda</a:t>
            </a:r>
            <a:r>
              <a:rPr lang="en-US" sz="2400" dirty="0" smtClean="0"/>
              <a:t> </a:t>
            </a:r>
            <a:r>
              <a:rPr lang="en-US" sz="2400" dirty="0" err="1" smtClean="0"/>
              <a:t>päevas</a:t>
            </a:r>
            <a:endParaRPr lang="en-US" sz="28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Parim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janujook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vesi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err="1" smtClean="0"/>
              <a:t>Mahla</a:t>
            </a:r>
            <a:r>
              <a:rPr lang="en-US" sz="2400" dirty="0" smtClean="0"/>
              <a:t> </a:t>
            </a:r>
            <a:r>
              <a:rPr lang="en-US" sz="2400" dirty="0" err="1" smtClean="0"/>
              <a:t>lahjendada</a:t>
            </a:r>
            <a:r>
              <a:rPr lang="en-US" sz="2400" dirty="0" smtClean="0"/>
              <a:t> </a:t>
            </a:r>
            <a:r>
              <a:rPr lang="en-US" sz="2400" dirty="0" err="1" smtClean="0"/>
              <a:t>veega</a:t>
            </a:r>
            <a:r>
              <a:rPr lang="en-US" sz="2400" dirty="0" smtClean="0"/>
              <a:t>, </a:t>
            </a:r>
            <a:r>
              <a:rPr lang="en-US" sz="2400" dirty="0" err="1" smtClean="0"/>
              <a:t>juua</a:t>
            </a:r>
            <a:r>
              <a:rPr lang="en-US" sz="2400" dirty="0" smtClean="0"/>
              <a:t> </a:t>
            </a:r>
            <a:r>
              <a:rPr lang="en-US" sz="2400" dirty="0" err="1" smtClean="0"/>
              <a:t>söögikordade</a:t>
            </a:r>
            <a:r>
              <a:rPr lang="en-US" sz="2400" dirty="0" smtClean="0"/>
              <a:t> </a:t>
            </a:r>
            <a:r>
              <a:rPr lang="en-US" sz="2400" dirty="0" err="1" smtClean="0"/>
              <a:t>ajal</a:t>
            </a:r>
            <a:endParaRPr lang="en-US" sz="28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err="1" smtClean="0"/>
              <a:t>Piima</a:t>
            </a:r>
            <a:r>
              <a:rPr lang="en-US" sz="2400" dirty="0" smtClean="0"/>
              <a:t> </a:t>
            </a:r>
            <a:r>
              <a:rPr lang="en-US" sz="2400" dirty="0" err="1" smtClean="0"/>
              <a:t>mitte</a:t>
            </a:r>
            <a:r>
              <a:rPr lang="en-US" sz="2400" dirty="0" smtClean="0"/>
              <a:t> </a:t>
            </a:r>
            <a:r>
              <a:rPr lang="en-US" sz="2400" dirty="0" err="1" smtClean="0"/>
              <a:t>üle</a:t>
            </a:r>
            <a:r>
              <a:rPr lang="en-US" sz="2400" dirty="0" smtClean="0"/>
              <a:t> 500ml </a:t>
            </a:r>
            <a:r>
              <a:rPr lang="en-US" sz="2400" dirty="0" err="1" smtClean="0"/>
              <a:t>päevas</a:t>
            </a:r>
            <a:endParaRPr lang="en-US" sz="28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err="1" smtClean="0"/>
              <a:t>Kuni</a:t>
            </a:r>
            <a:r>
              <a:rPr lang="en-US" sz="2400" dirty="0" smtClean="0"/>
              <a:t> 5 </a:t>
            </a:r>
            <a:r>
              <a:rPr lang="en-US" sz="2400" dirty="0" err="1" smtClean="0"/>
              <a:t>aastane</a:t>
            </a:r>
            <a:r>
              <a:rPr lang="en-US" sz="2400" dirty="0" smtClean="0"/>
              <a:t> laps </a:t>
            </a:r>
            <a:r>
              <a:rPr lang="en-US" sz="2400" dirty="0" err="1" smtClean="0"/>
              <a:t>peab</a:t>
            </a:r>
            <a:r>
              <a:rPr lang="en-US" sz="2400" dirty="0" smtClean="0"/>
              <a:t> </a:t>
            </a:r>
            <a:r>
              <a:rPr lang="en-US" sz="2400" dirty="0" err="1" smtClean="0"/>
              <a:t>jooma</a:t>
            </a:r>
            <a:r>
              <a:rPr lang="en-US" sz="2400" dirty="0" smtClean="0"/>
              <a:t> </a:t>
            </a:r>
            <a:r>
              <a:rPr lang="en-US" sz="2400" dirty="0" err="1" smtClean="0"/>
              <a:t>täispiima</a:t>
            </a:r>
            <a:endParaRPr lang="en-US" sz="28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err="1" smtClean="0"/>
              <a:t>Aastane</a:t>
            </a:r>
            <a:r>
              <a:rPr lang="en-US" sz="2400" dirty="0" smtClean="0"/>
              <a:t> laps </a:t>
            </a:r>
            <a:r>
              <a:rPr lang="en-US" sz="2400" dirty="0" err="1" smtClean="0"/>
              <a:t>joob</a:t>
            </a:r>
            <a:r>
              <a:rPr lang="en-US" sz="2400" dirty="0" smtClean="0"/>
              <a:t> </a:t>
            </a:r>
            <a:r>
              <a:rPr lang="en-US" sz="2400" dirty="0" err="1" smtClean="0"/>
              <a:t>tassist</a:t>
            </a:r>
            <a:r>
              <a:rPr lang="en-US" sz="2400" dirty="0" smtClean="0"/>
              <a:t>!</a:t>
            </a:r>
            <a:endParaRPr lang="en-US" sz="28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Mahlade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limonaadide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joomine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suurendab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märgatavalt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kaariese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ja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erosiooni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riski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smtClean="0"/>
              <a:t>Tee </a:t>
            </a:r>
            <a:r>
              <a:rPr lang="en-US" sz="2400" dirty="0" err="1" smtClean="0"/>
              <a:t>joomine</a:t>
            </a:r>
            <a:r>
              <a:rPr lang="en-US" sz="2400" dirty="0" smtClean="0"/>
              <a:t> </a:t>
            </a:r>
            <a:r>
              <a:rPr lang="en-US" sz="2400" dirty="0" err="1" smtClean="0"/>
              <a:t>vähendab</a:t>
            </a:r>
            <a:r>
              <a:rPr lang="en-US" sz="2400" dirty="0" smtClean="0"/>
              <a:t> </a:t>
            </a:r>
            <a:r>
              <a:rPr lang="en-US" sz="2400" dirty="0" err="1" smtClean="0"/>
              <a:t>raua</a:t>
            </a:r>
            <a:r>
              <a:rPr lang="en-US" sz="2400" dirty="0" smtClean="0"/>
              <a:t> </a:t>
            </a:r>
            <a:r>
              <a:rPr lang="en-US" sz="2400" dirty="0" err="1" smtClean="0"/>
              <a:t>imendumist</a:t>
            </a:r>
            <a:endParaRPr lang="en-US" sz="2800" dirty="0" smtClean="0"/>
          </a:p>
          <a:p>
            <a:pPr>
              <a:buNone/>
            </a:pPr>
            <a:endParaRPr lang="et-EE" dirty="0"/>
          </a:p>
        </p:txBody>
      </p:sp>
      <p:pic>
        <p:nvPicPr>
          <p:cNvPr id="12290" name="Picture 2" descr="C:\Users\Terje\Pictures\ERIALA\pii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084" y="332656"/>
            <a:ext cx="2493558" cy="324036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624064" cy="2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0609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Erinevate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jookide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suhkrusisaldus</a:t>
            </a:r>
            <a:endParaRPr lang="et-E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</a:rPr>
              <a:t>Jook</a:t>
            </a:r>
            <a:r>
              <a:rPr lang="et-EE" dirty="0" smtClean="0">
                <a:solidFill>
                  <a:schemeClr val="accent1"/>
                </a:solidFill>
                <a:latin typeface="Arial" pitchFamily="34" charset="0"/>
              </a:rPr>
              <a:t>		             </a:t>
            </a:r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</a:rPr>
              <a:t>Maht</a:t>
            </a:r>
            <a:r>
              <a:rPr lang="et-EE" dirty="0" smtClean="0">
                <a:solidFill>
                  <a:schemeClr val="accent1"/>
                </a:solidFill>
                <a:latin typeface="Arial" pitchFamily="34" charset="0"/>
              </a:rPr>
              <a:t>		 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Suhkrusisaldus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t-EE" dirty="0" smtClean="0">
                <a:solidFill>
                  <a:schemeClr val="accent1"/>
                </a:solidFill>
                <a:latin typeface="Arial" pitchFamily="34" charset="0"/>
              </a:rPr>
              <a:t>			      </a:t>
            </a:r>
            <a:r>
              <a:rPr lang="et-EE" sz="1800" dirty="0" smtClean="0">
                <a:solidFill>
                  <a:schemeClr val="accent1"/>
                </a:solidFill>
                <a:latin typeface="Arial" pitchFamily="34" charset="0"/>
              </a:rPr>
              <a:t>        </a:t>
            </a:r>
            <a:r>
              <a:rPr lang="en-US" sz="1800" dirty="0" smtClean="0">
                <a:latin typeface="Arial" pitchFamily="34" charset="0"/>
              </a:rPr>
              <a:t>375ml</a:t>
            </a:r>
            <a:r>
              <a:rPr lang="et-EE" sz="1800" dirty="0" smtClean="0">
                <a:latin typeface="Arial" pitchFamily="34" charset="0"/>
              </a:rPr>
              <a:t>			</a:t>
            </a:r>
            <a:r>
              <a:rPr lang="en-US" sz="2000" dirty="0" smtClean="0">
                <a:latin typeface="Arial" pitchFamily="34" charset="0"/>
              </a:rPr>
              <a:t>8-9 </a:t>
            </a:r>
            <a:r>
              <a:rPr lang="en-US" sz="2000" dirty="0" err="1" smtClean="0">
                <a:latin typeface="Arial" pitchFamily="34" charset="0"/>
              </a:rPr>
              <a:t>tl</a:t>
            </a:r>
            <a:endParaRPr lang="en-US" sz="11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t-EE" dirty="0" smtClean="0">
                <a:solidFill>
                  <a:schemeClr val="accent1"/>
                </a:solidFill>
                <a:latin typeface="Arial" pitchFamily="34" charset="0"/>
              </a:rPr>
              <a:t>  </a:t>
            </a:r>
            <a:endParaRPr lang="en-US" sz="1800" dirty="0" smtClean="0">
              <a:solidFill>
                <a:schemeClr val="accent1"/>
              </a:solidFill>
            </a:endParaRPr>
          </a:p>
          <a:p>
            <a:endParaRPr lang="et-EE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1560" y="2564904"/>
            <a:ext cx="14401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 err="1">
                <a:latin typeface="Arial" pitchFamily="34" charset="0"/>
              </a:rPr>
              <a:t>Limonaad</a:t>
            </a:r>
            <a:endParaRPr lang="en-US" sz="16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9552" y="3140968"/>
            <a:ext cx="21602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>
                <a:latin typeface="Arial" pitchFamily="34" charset="0"/>
              </a:rPr>
              <a:t>25% </a:t>
            </a:r>
            <a:r>
              <a:rPr lang="en-US" sz="2100" dirty="0" err="1">
                <a:latin typeface="Arial" pitchFamily="34" charset="0"/>
              </a:rPr>
              <a:t>mahlajook</a:t>
            </a:r>
            <a:endParaRPr lang="en-US" sz="16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9552" y="3645024"/>
            <a:ext cx="223224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>
                <a:latin typeface="Arial" pitchFamily="34" charset="0"/>
              </a:rPr>
              <a:t>100% </a:t>
            </a:r>
            <a:r>
              <a:rPr lang="en-US" sz="2100" dirty="0" err="1" smtClean="0">
                <a:latin typeface="Arial" pitchFamily="34" charset="0"/>
              </a:rPr>
              <a:t>mahlajook</a:t>
            </a:r>
            <a:endParaRPr lang="et-EE" sz="2100" dirty="0" smtClean="0">
              <a:latin typeface="Arial" pitchFamily="34" charset="0"/>
            </a:endParaRPr>
          </a:p>
          <a:p>
            <a:pPr algn="l" eaLnBrk="1" hangingPunct="1"/>
            <a:endParaRPr lang="en-US" sz="1600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39552" y="4221088"/>
            <a:ext cx="21602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 err="1">
                <a:latin typeface="Arial" pitchFamily="34" charset="0"/>
              </a:rPr>
              <a:t>Spordijook</a:t>
            </a:r>
            <a:r>
              <a:rPr lang="en-US" sz="2100" dirty="0">
                <a:latin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39552" y="4725144"/>
            <a:ext cx="149927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 err="1">
                <a:latin typeface="Arial" pitchFamily="34" charset="0"/>
              </a:rPr>
              <a:t>Piim</a:t>
            </a:r>
            <a:endParaRPr lang="en-US" sz="16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51520" y="5517232"/>
            <a:ext cx="32019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3100" dirty="0" err="1">
                <a:latin typeface="Arial" pitchFamily="34" charset="0"/>
              </a:rPr>
              <a:t>Vesi</a:t>
            </a:r>
            <a:r>
              <a:rPr lang="en-US" sz="3100" dirty="0">
                <a:latin typeface="Arial" pitchFamily="34" charset="0"/>
              </a:rPr>
              <a:t> </a:t>
            </a:r>
            <a:endParaRPr lang="en-US" sz="24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47864" y="3140968"/>
            <a:ext cx="1016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dirty="0">
                <a:latin typeface="Arial" pitchFamily="34" charset="0"/>
              </a:rPr>
              <a:t>250ml</a:t>
            </a:r>
            <a:endParaRPr lang="en-US" sz="12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47864" y="3717032"/>
            <a:ext cx="12327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dirty="0">
                <a:latin typeface="Arial" pitchFamily="34" charset="0"/>
              </a:rPr>
              <a:t>250ml</a:t>
            </a:r>
            <a:endParaRPr lang="en-US" sz="12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47864" y="4653136"/>
            <a:ext cx="1376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dirty="0">
                <a:latin typeface="Arial" pitchFamily="34" charset="0"/>
              </a:rPr>
              <a:t>250ml</a:t>
            </a:r>
            <a:endParaRPr lang="en-US" sz="16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47864" y="4221088"/>
            <a:ext cx="13047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dirty="0">
                <a:latin typeface="Arial" pitchFamily="34" charset="0"/>
              </a:rPr>
              <a:t>250ml</a:t>
            </a:r>
            <a:endParaRPr lang="en-US" sz="12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084168" y="3068960"/>
            <a:ext cx="145243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>
                <a:latin typeface="Arial" pitchFamily="34" charset="0"/>
              </a:rPr>
              <a:t>5 </a:t>
            </a:r>
            <a:r>
              <a:rPr lang="en-US" sz="2100" dirty="0" err="1">
                <a:latin typeface="Arial" pitchFamily="34" charset="0"/>
              </a:rPr>
              <a:t>tl</a:t>
            </a:r>
            <a:endParaRPr lang="en-US" sz="16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84168" y="3573016"/>
            <a:ext cx="174047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2100" dirty="0">
                <a:latin typeface="Arial" pitchFamily="34" charset="0"/>
              </a:rPr>
              <a:t>5 </a:t>
            </a:r>
            <a:r>
              <a:rPr lang="en-US" sz="2100" dirty="0" err="1">
                <a:latin typeface="Arial" pitchFamily="34" charset="0"/>
              </a:rPr>
              <a:t>tl</a:t>
            </a:r>
            <a:endParaRPr lang="en-US" sz="1600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84168" y="4149080"/>
            <a:ext cx="17287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2100" dirty="0">
                <a:latin typeface="Arial" pitchFamily="34" charset="0"/>
              </a:rPr>
              <a:t>3-5 </a:t>
            </a:r>
            <a:r>
              <a:rPr lang="en-US" sz="2100" dirty="0" err="1">
                <a:latin typeface="Arial" pitchFamily="34" charset="0"/>
              </a:rPr>
              <a:t>tl</a:t>
            </a:r>
            <a:endParaRPr lang="en-US" sz="1600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84168" y="4653136"/>
            <a:ext cx="16684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2100">
                <a:latin typeface="Arial" pitchFamily="34" charset="0"/>
              </a:rPr>
              <a:t>2-3 tl</a:t>
            </a:r>
            <a:endParaRPr lang="en-US" sz="160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496" y="2492896"/>
            <a:ext cx="2025504" cy="20619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Suhkru tarbimine Eestis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700" dirty="0" smtClean="0">
                <a:solidFill>
                  <a:schemeClr val="accent1">
                    <a:lumMod val="75000"/>
                  </a:schemeClr>
                </a:solidFill>
              </a:rPr>
              <a:t>1991- 2000 a.</a:t>
            </a:r>
            <a:r>
              <a:rPr lang="et-EE" sz="3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t-EE" sz="2700" dirty="0" smtClean="0">
                <a:solidFill>
                  <a:schemeClr val="accent1">
                    <a:lumMod val="75000"/>
                  </a:schemeClr>
                </a:solidFill>
              </a:rPr>
              <a:t>(kg/elaniku kohta aastas)</a:t>
            </a:r>
            <a:endParaRPr lang="et-E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988840"/>
            <a:ext cx="7283152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dirty="0" smtClean="0"/>
              <a:t>1991. –22,7</a:t>
            </a:r>
          </a:p>
          <a:p>
            <a:pPr>
              <a:buNone/>
            </a:pPr>
            <a:r>
              <a:rPr lang="et-EE" dirty="0" smtClean="0"/>
              <a:t>1994 –26,7</a:t>
            </a:r>
          </a:p>
          <a:p>
            <a:pPr>
              <a:buNone/>
            </a:pPr>
            <a:r>
              <a:rPr lang="et-EE" dirty="0" smtClean="0"/>
              <a:t>1997 –34,2</a:t>
            </a:r>
          </a:p>
          <a:p>
            <a:pPr>
              <a:buNone/>
            </a:pPr>
            <a:r>
              <a:rPr lang="et-EE" dirty="0" smtClean="0"/>
              <a:t>2000 –</a:t>
            </a:r>
            <a:r>
              <a:rPr lang="et-EE" dirty="0" smtClean="0">
                <a:solidFill>
                  <a:srgbClr val="FF3300"/>
                </a:solidFill>
              </a:rPr>
              <a:t>51,1</a:t>
            </a:r>
          </a:p>
          <a:p>
            <a:pPr>
              <a:buNone/>
            </a:pPr>
            <a:endParaRPr lang="et-EE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t-EE" b="1" i="1" dirty="0" smtClean="0"/>
              <a:t>                    Võrdlus - Läti</a:t>
            </a:r>
            <a:r>
              <a:rPr lang="et-EE" dirty="0" smtClean="0"/>
              <a:t>     1991 –54,7</a:t>
            </a:r>
          </a:p>
          <a:p>
            <a:pPr>
              <a:buFont typeface="Wingdings" pitchFamily="2" charset="2"/>
              <a:buNone/>
            </a:pPr>
            <a:r>
              <a:rPr lang="et-EE" dirty="0" smtClean="0"/>
              <a:t>	                                                 1994 –43,1 </a:t>
            </a:r>
          </a:p>
          <a:p>
            <a:pPr>
              <a:buFont typeface="Wingdings" pitchFamily="2" charset="2"/>
              <a:buNone/>
            </a:pPr>
            <a:r>
              <a:rPr lang="et-EE" dirty="0" smtClean="0"/>
              <a:t>	                                                 1997 - 36,4</a:t>
            </a:r>
          </a:p>
          <a:p>
            <a:pPr>
              <a:buFont typeface="Wingdings" pitchFamily="2" charset="2"/>
              <a:buNone/>
            </a:pPr>
            <a:r>
              <a:rPr lang="et-EE" dirty="0" smtClean="0"/>
              <a:t>	                                                 2000 –</a:t>
            </a:r>
            <a:r>
              <a:rPr lang="et-EE" dirty="0" smtClean="0">
                <a:solidFill>
                  <a:srgbClr val="FF3300"/>
                </a:solidFill>
              </a:rPr>
              <a:t>32,2</a:t>
            </a:r>
            <a:endParaRPr lang="en-GB" dirty="0" smtClean="0">
              <a:solidFill>
                <a:srgbClr val="FF3300"/>
              </a:solidFill>
            </a:endParaRPr>
          </a:p>
          <a:p>
            <a:endParaRPr lang="et-E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2794786" cy="20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Lutipudelikaaries</a:t>
            </a:r>
            <a:endParaRPr lang="et-EE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3090639" cy="2808450"/>
          </a:xfr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910136" cy="254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4" y="3934802"/>
            <a:ext cx="2907909" cy="25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Ksülitool</a:t>
            </a:r>
            <a:endParaRPr lang="et-E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80928"/>
            <a:ext cx="7308304" cy="38884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FF9900"/>
                </a:solidFill>
              </a:rPr>
              <a:t>Suhkrualkoholid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ehk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polüoolid</a:t>
            </a:r>
            <a:r>
              <a:rPr lang="en-US" dirty="0" smtClean="0"/>
              <a:t> on </a:t>
            </a:r>
            <a:r>
              <a:rPr lang="en-US" dirty="0" err="1" smtClean="0"/>
              <a:t>ksülitool</a:t>
            </a:r>
            <a:r>
              <a:rPr lang="en-US" dirty="0" smtClean="0"/>
              <a:t>, </a:t>
            </a:r>
            <a:r>
              <a:rPr lang="en-US" dirty="0" err="1" smtClean="0"/>
              <a:t>sorbitool</a:t>
            </a:r>
            <a:r>
              <a:rPr lang="en-US" dirty="0" smtClean="0"/>
              <a:t>, </a:t>
            </a:r>
            <a:r>
              <a:rPr lang="en-US" dirty="0" err="1" smtClean="0"/>
              <a:t>mannitool</a:t>
            </a:r>
            <a:r>
              <a:rPr lang="en-US" dirty="0" smtClean="0"/>
              <a:t>, </a:t>
            </a:r>
            <a:r>
              <a:rPr lang="en-US" dirty="0" err="1" smtClean="0"/>
              <a:t>laktitool</a:t>
            </a:r>
            <a:r>
              <a:rPr lang="en-US" dirty="0" smtClean="0"/>
              <a:t>, </a:t>
            </a:r>
            <a:r>
              <a:rPr lang="en-US" dirty="0" err="1" smtClean="0"/>
              <a:t>isomalt</a:t>
            </a:r>
            <a:r>
              <a:rPr lang="en-US" dirty="0" smtClean="0"/>
              <a:t>, </a:t>
            </a:r>
            <a:r>
              <a:rPr lang="en-US" dirty="0" err="1" smtClean="0"/>
              <a:t>maltitool</a:t>
            </a:r>
            <a:r>
              <a:rPr lang="en-US" dirty="0" smtClean="0"/>
              <a:t>(</a:t>
            </a:r>
            <a:r>
              <a:rPr lang="en-US" dirty="0" err="1" smtClean="0"/>
              <a:t>siirup</a:t>
            </a:r>
            <a:r>
              <a:rPr lang="en-US" dirty="0" smtClean="0"/>
              <a:t>).</a:t>
            </a:r>
            <a:endParaRPr lang="et-EE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Ksülitool</a:t>
            </a:r>
            <a:r>
              <a:rPr lang="en-US" dirty="0" smtClean="0"/>
              <a:t> on </a:t>
            </a:r>
            <a:r>
              <a:rPr lang="en-US" dirty="0" err="1" smtClean="0"/>
              <a:t>organismi</a:t>
            </a:r>
            <a:r>
              <a:rPr lang="en-US" dirty="0" smtClean="0"/>
              <a:t> </a:t>
            </a:r>
            <a:r>
              <a:rPr lang="en-US" dirty="0" err="1" smtClean="0"/>
              <a:t>normaalne</a:t>
            </a:r>
            <a:r>
              <a:rPr lang="en-US" dirty="0" smtClean="0"/>
              <a:t> </a:t>
            </a:r>
            <a:r>
              <a:rPr lang="en-US" dirty="0" err="1" smtClean="0"/>
              <a:t>ainevahetusprodukt</a:t>
            </a:r>
            <a:r>
              <a:rPr lang="en-US" dirty="0" smtClean="0"/>
              <a:t>,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9900"/>
                </a:solidFill>
              </a:rPr>
              <a:t>maks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/>
              <a:t>toodab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9900"/>
                </a:solidFill>
              </a:rPr>
              <a:t>5-10 </a:t>
            </a:r>
            <a:r>
              <a:rPr lang="en-US" dirty="0" err="1" smtClean="0">
                <a:solidFill>
                  <a:srgbClr val="FF9900"/>
                </a:solidFill>
              </a:rPr>
              <a:t>grammi</a:t>
            </a:r>
            <a:r>
              <a:rPr lang="en-US" dirty="0" smtClean="0"/>
              <a:t> </a:t>
            </a:r>
            <a:r>
              <a:rPr lang="en-US" dirty="0" err="1" smtClean="0"/>
              <a:t>ööpäevas</a:t>
            </a:r>
            <a:r>
              <a:rPr lang="en-US" dirty="0" smtClean="0"/>
              <a:t>. </a:t>
            </a:r>
            <a:endParaRPr lang="et-EE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Soolestik</a:t>
            </a:r>
            <a:r>
              <a:rPr lang="en-US" dirty="0" smtClean="0"/>
              <a:t> on </a:t>
            </a:r>
            <a:r>
              <a:rPr lang="en-US" dirty="0" err="1" smtClean="0"/>
              <a:t>võimeline</a:t>
            </a:r>
            <a:r>
              <a:rPr lang="en-US" dirty="0" smtClean="0"/>
              <a:t> </a:t>
            </a:r>
            <a:r>
              <a:rPr lang="en-US" dirty="0" err="1" smtClean="0"/>
              <a:t>ööpäevas</a:t>
            </a:r>
            <a:r>
              <a:rPr lang="en-US" dirty="0" smtClean="0"/>
              <a:t> </a:t>
            </a:r>
            <a:r>
              <a:rPr lang="en-US" dirty="0" err="1" smtClean="0"/>
              <a:t>seedima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9900"/>
                </a:solidFill>
              </a:rPr>
              <a:t>20-30g.</a:t>
            </a:r>
            <a:endParaRPr lang="et-EE" dirty="0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Suure</a:t>
            </a:r>
            <a:r>
              <a:rPr lang="en-US" dirty="0" smtClean="0"/>
              <a:t> </a:t>
            </a:r>
            <a:r>
              <a:rPr lang="en-US" dirty="0" err="1" smtClean="0"/>
              <a:t>ühekordse</a:t>
            </a:r>
            <a:r>
              <a:rPr lang="en-US" dirty="0" smtClean="0"/>
              <a:t> </a:t>
            </a:r>
            <a:r>
              <a:rPr lang="en-US" dirty="0" err="1" smtClean="0"/>
              <a:t>annuse</a:t>
            </a:r>
            <a:r>
              <a:rPr lang="en-US" dirty="0" smtClean="0"/>
              <a:t> </a:t>
            </a:r>
            <a:r>
              <a:rPr lang="en-US" dirty="0" err="1" smtClean="0"/>
              <a:t>korral</a:t>
            </a:r>
            <a:r>
              <a:rPr lang="en-US" dirty="0" smtClean="0"/>
              <a:t> (0,3g/kg) </a:t>
            </a:r>
            <a:r>
              <a:rPr lang="en-US" dirty="0" err="1" smtClean="0">
                <a:solidFill>
                  <a:srgbClr val="FF9900"/>
                </a:solidFill>
              </a:rPr>
              <a:t>põhjustab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ksülitool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osmootset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kõhulahtisust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4664"/>
            <a:ext cx="2899395" cy="18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28092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t-EE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Ksülitooli</a:t>
            </a:r>
            <a:r>
              <a:rPr lang="en-US" sz="2400" dirty="0" smtClean="0"/>
              <a:t> </a:t>
            </a:r>
            <a:r>
              <a:rPr lang="en-US" sz="2400" dirty="0" err="1" smtClean="0"/>
              <a:t>kasulik</a:t>
            </a:r>
            <a:r>
              <a:rPr lang="en-US" sz="2400" dirty="0" smtClean="0"/>
              <a:t> </a:t>
            </a:r>
            <a:r>
              <a:rPr lang="en-US" sz="2400" dirty="0" err="1" smtClean="0"/>
              <a:t>efekt</a:t>
            </a:r>
            <a:r>
              <a:rPr lang="en-US" sz="2400" dirty="0" smtClean="0"/>
              <a:t> </a:t>
            </a:r>
            <a:r>
              <a:rPr lang="en-US" sz="2400" dirty="0" err="1" smtClean="0"/>
              <a:t>hammastele</a:t>
            </a:r>
            <a:r>
              <a:rPr lang="en-US" sz="2400" dirty="0" smtClean="0"/>
              <a:t> </a:t>
            </a:r>
            <a:r>
              <a:rPr lang="en-US" sz="2400" dirty="0" err="1" smtClean="0"/>
              <a:t>seisneb</a:t>
            </a:r>
            <a:r>
              <a:rPr lang="en-US" sz="2400" dirty="0" smtClean="0"/>
              <a:t> </a:t>
            </a:r>
            <a:r>
              <a:rPr lang="en-US" sz="2400" dirty="0" err="1" smtClean="0"/>
              <a:t>selles</a:t>
            </a:r>
            <a:r>
              <a:rPr lang="en-US" sz="2400" dirty="0" smtClean="0"/>
              <a:t>, et </a:t>
            </a:r>
            <a:r>
              <a:rPr lang="en-US" sz="2400" dirty="0" err="1" smtClean="0">
                <a:solidFill>
                  <a:srgbClr val="FF9900"/>
                </a:solidFill>
              </a:rPr>
              <a:t>kariogeensed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mikroobid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ei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suuda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seda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kasutada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oma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ainevahetuses</a:t>
            </a:r>
            <a:r>
              <a:rPr lang="en-US" sz="2400" dirty="0" smtClean="0"/>
              <a:t>, </a:t>
            </a:r>
            <a:r>
              <a:rPr lang="en-US" sz="2400" dirty="0" err="1" smtClean="0"/>
              <a:t>ega</a:t>
            </a:r>
            <a:r>
              <a:rPr lang="en-US" sz="2400" dirty="0" smtClean="0"/>
              <a:t> </a:t>
            </a:r>
            <a:r>
              <a:rPr lang="en-US" sz="2400" dirty="0" err="1" smtClean="0"/>
              <a:t>selle</a:t>
            </a:r>
            <a:r>
              <a:rPr lang="en-US" sz="2400" dirty="0" smtClean="0"/>
              <a:t> </a:t>
            </a:r>
            <a:r>
              <a:rPr lang="en-US" sz="2400" dirty="0" err="1" smtClean="0"/>
              <a:t>kaudu</a:t>
            </a:r>
            <a:r>
              <a:rPr lang="en-US" sz="2400" dirty="0" smtClean="0"/>
              <a:t> </a:t>
            </a:r>
            <a:r>
              <a:rPr lang="en-US" sz="2400" dirty="0" err="1" smtClean="0"/>
              <a:t>toota</a:t>
            </a:r>
            <a:r>
              <a:rPr lang="en-US" sz="2400" dirty="0" smtClean="0"/>
              <a:t> </a:t>
            </a:r>
            <a:r>
              <a:rPr lang="en-US" sz="2400" dirty="0" err="1" smtClean="0"/>
              <a:t>hamba</a:t>
            </a:r>
            <a:r>
              <a:rPr lang="en-US" sz="2400" dirty="0" smtClean="0"/>
              <a:t> </a:t>
            </a:r>
            <a:r>
              <a:rPr lang="en-US" sz="2400" dirty="0" err="1" smtClean="0"/>
              <a:t>kõvakudesid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lahustavaid</a:t>
            </a:r>
            <a:r>
              <a:rPr lang="en-US" sz="2400" dirty="0" smtClean="0">
                <a:solidFill>
                  <a:srgbClr val="FF9900"/>
                </a:solidFill>
              </a:rPr>
              <a:t> (</a:t>
            </a:r>
            <a:r>
              <a:rPr lang="en-US" sz="2400" dirty="0" err="1" smtClean="0">
                <a:solidFill>
                  <a:srgbClr val="FF9900"/>
                </a:solidFill>
              </a:rPr>
              <a:t>piim</a:t>
            </a:r>
            <a:r>
              <a:rPr lang="en-US" sz="2400" dirty="0" smtClean="0">
                <a:solidFill>
                  <a:srgbClr val="FF9900"/>
                </a:solidFill>
              </a:rPr>
              <a:t>)</a:t>
            </a:r>
            <a:r>
              <a:rPr lang="en-US" sz="2400" dirty="0" err="1" smtClean="0">
                <a:solidFill>
                  <a:srgbClr val="FF9900"/>
                </a:solidFill>
              </a:rPr>
              <a:t>happeid</a:t>
            </a:r>
            <a:r>
              <a:rPr lang="en-US" sz="2400" dirty="0" smtClean="0">
                <a:solidFill>
                  <a:srgbClr val="FF9900"/>
                </a:solidFill>
              </a:rPr>
              <a:t>.</a:t>
            </a:r>
            <a:endParaRPr lang="et-EE" sz="2400" dirty="0" smtClean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t-EE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Pikaaegne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ksülitooli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kasutamine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vähendab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S.mutansi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hulka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katus</a:t>
            </a:r>
            <a:r>
              <a:rPr lang="en-US" sz="2400" u="sng" dirty="0" smtClean="0">
                <a:solidFill>
                  <a:srgbClr val="FF0000"/>
                </a:solidFill>
              </a:rPr>
              <a:t>, </a:t>
            </a:r>
            <a:r>
              <a:rPr lang="en-US" sz="2400" u="sng" dirty="0" err="1" smtClean="0">
                <a:solidFill>
                  <a:srgbClr val="FF0000"/>
                </a:solidFill>
              </a:rPr>
              <a:t>kuigi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süljes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võib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selle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määr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jääda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endiselt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kõrgeks</a:t>
            </a:r>
            <a:r>
              <a:rPr lang="et-EE" sz="2400" u="sng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t-EE" sz="2400" u="sng" dirty="0" smtClean="0"/>
          </a:p>
          <a:p>
            <a:pPr>
              <a:lnSpc>
                <a:spcPct val="80000"/>
              </a:lnSpc>
            </a:pPr>
            <a:r>
              <a:rPr lang="et-EE" sz="2400" dirty="0" smtClean="0"/>
              <a:t>Ning </a:t>
            </a:r>
            <a:r>
              <a:rPr lang="et-EE" sz="2400" u="sng" dirty="0" smtClean="0">
                <a:solidFill>
                  <a:srgbClr val="FF9900"/>
                </a:solidFill>
              </a:rPr>
              <a:t>ülekandumist ühelt inimeselt teisele</a:t>
            </a:r>
          </a:p>
          <a:p>
            <a:pPr>
              <a:lnSpc>
                <a:spcPct val="80000"/>
              </a:lnSpc>
            </a:pPr>
            <a:endParaRPr lang="et-EE" sz="2400" dirty="0" smtClean="0"/>
          </a:p>
          <a:p>
            <a:pPr>
              <a:lnSpc>
                <a:spcPct val="80000"/>
              </a:lnSpc>
            </a:pPr>
            <a:r>
              <a:rPr lang="fi-FI" sz="2400" dirty="0" smtClean="0"/>
              <a:t>kasutada umbes </a:t>
            </a:r>
            <a:r>
              <a:rPr lang="fi-FI" sz="2400" dirty="0" smtClean="0">
                <a:solidFill>
                  <a:srgbClr val="FF9900"/>
                </a:solidFill>
              </a:rPr>
              <a:t>1g </a:t>
            </a:r>
            <a:r>
              <a:rPr lang="fi-FI" sz="2400" dirty="0" smtClean="0"/>
              <a:t>suuruste annustena </a:t>
            </a:r>
            <a:r>
              <a:rPr lang="fi-FI" sz="2400" dirty="0" smtClean="0">
                <a:solidFill>
                  <a:schemeClr val="accent1">
                    <a:lumMod val="75000"/>
                  </a:schemeClr>
                </a:solidFill>
              </a:rPr>
              <a:t>vähemalt </a:t>
            </a:r>
            <a:r>
              <a:rPr lang="et-EE" sz="2400" b="1" dirty="0" smtClean="0">
                <a:solidFill>
                  <a:schemeClr val="accent1">
                    <a:lumMod val="75000"/>
                  </a:schemeClr>
                </a:solidFill>
              </a:rPr>
              <a:t>3X pv</a:t>
            </a:r>
          </a:p>
          <a:p>
            <a:pPr>
              <a:lnSpc>
                <a:spcPct val="80000"/>
              </a:lnSpc>
            </a:pPr>
            <a:endParaRPr lang="et-EE" sz="2400" dirty="0" smtClean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AU" sz="2800" dirty="0" err="1" smtClean="0"/>
              <a:t>Päevas</a:t>
            </a:r>
            <a:r>
              <a:rPr lang="en-AU" sz="2800" dirty="0" smtClean="0"/>
              <a:t> on </a:t>
            </a:r>
            <a:r>
              <a:rPr lang="en-AU" sz="2800" dirty="0" err="1" smtClean="0"/>
              <a:t>kasulik</a:t>
            </a:r>
            <a:r>
              <a:rPr lang="en-AU" sz="2800" dirty="0" smtClean="0"/>
              <a:t> </a:t>
            </a:r>
            <a:r>
              <a:rPr lang="en-AU" sz="2800" dirty="0" err="1" smtClean="0"/>
              <a:t>süüa</a:t>
            </a:r>
            <a:r>
              <a:rPr lang="en-AU" sz="2800" dirty="0" smtClean="0"/>
              <a:t> </a:t>
            </a:r>
            <a:r>
              <a:rPr lang="en-AU" sz="2800" dirty="0" smtClean="0">
                <a:solidFill>
                  <a:srgbClr val="FF9900"/>
                </a:solidFill>
              </a:rPr>
              <a:t>4-12 </a:t>
            </a:r>
            <a:r>
              <a:rPr lang="en-AU" sz="2800" dirty="0" err="1" smtClean="0">
                <a:solidFill>
                  <a:srgbClr val="FF9900"/>
                </a:solidFill>
              </a:rPr>
              <a:t>grammi</a:t>
            </a:r>
            <a:r>
              <a:rPr lang="en-AU" sz="2800" dirty="0" smtClean="0"/>
              <a:t> </a:t>
            </a:r>
            <a:r>
              <a:rPr lang="en-AU" sz="2800" dirty="0" err="1" smtClean="0"/>
              <a:t>ksülitooli</a:t>
            </a:r>
            <a:r>
              <a:rPr lang="en-AU" sz="2800" dirty="0" smtClean="0"/>
              <a:t>, </a:t>
            </a:r>
            <a:r>
              <a:rPr lang="et-EE" sz="2000" dirty="0" smtClean="0"/>
              <a:t>(</a:t>
            </a:r>
            <a:r>
              <a:rPr lang="en-AU" sz="2000" dirty="0" err="1" smtClean="0"/>
              <a:t>ühes</a:t>
            </a:r>
            <a:r>
              <a:rPr lang="en-AU" sz="2000" dirty="0" smtClean="0"/>
              <a:t> </a:t>
            </a:r>
            <a:r>
              <a:rPr lang="en-AU" sz="2000" dirty="0" err="1" smtClean="0"/>
              <a:t>kõrge</a:t>
            </a:r>
            <a:r>
              <a:rPr lang="en-AU" sz="2000" dirty="0" smtClean="0"/>
              <a:t> </a:t>
            </a:r>
            <a:r>
              <a:rPr lang="en-AU" sz="2000" dirty="0" err="1" smtClean="0"/>
              <a:t>ksülitooli</a:t>
            </a:r>
            <a:r>
              <a:rPr lang="en-AU" sz="2000" dirty="0" smtClean="0"/>
              <a:t> </a:t>
            </a:r>
            <a:r>
              <a:rPr lang="en-AU" sz="2000" dirty="0" err="1" smtClean="0"/>
              <a:t>sisaldusega</a:t>
            </a:r>
            <a:r>
              <a:rPr lang="en-AU" sz="2000" dirty="0" smtClean="0"/>
              <a:t> </a:t>
            </a:r>
            <a:r>
              <a:rPr lang="en-AU" sz="2000" dirty="0" err="1" smtClean="0"/>
              <a:t>nätsupadjas</a:t>
            </a:r>
            <a:r>
              <a:rPr lang="en-AU" sz="2000" dirty="0" smtClean="0"/>
              <a:t> on </a:t>
            </a:r>
            <a:r>
              <a:rPr lang="en-AU" sz="2000" dirty="0" smtClean="0">
                <a:solidFill>
                  <a:srgbClr val="FF9900"/>
                </a:solidFill>
              </a:rPr>
              <a:t>1g </a:t>
            </a:r>
            <a:r>
              <a:rPr lang="en-AU" sz="2000" dirty="0" err="1" smtClean="0">
                <a:solidFill>
                  <a:srgbClr val="FF9900"/>
                </a:solidFill>
              </a:rPr>
              <a:t>ksülitooli</a:t>
            </a:r>
            <a:r>
              <a:rPr lang="en-US" sz="2000" dirty="0" smtClean="0"/>
              <a:t> </a:t>
            </a:r>
            <a:r>
              <a:rPr lang="et-EE" sz="2000" dirty="0" smtClean="0"/>
              <a:t>)</a:t>
            </a:r>
            <a:endParaRPr lang="et-EE" sz="2400" dirty="0" smtClean="0"/>
          </a:p>
          <a:p>
            <a:pPr>
              <a:lnSpc>
                <a:spcPct val="80000"/>
              </a:lnSpc>
            </a:pPr>
            <a:endParaRPr lang="et-EE" sz="2800" dirty="0" smtClean="0"/>
          </a:p>
          <a:p>
            <a:pPr>
              <a:lnSpc>
                <a:spcPct val="80000"/>
              </a:lnSpc>
            </a:pPr>
            <a:endParaRPr lang="et-EE" sz="2800" dirty="0" smtClean="0"/>
          </a:p>
          <a:p>
            <a:pPr>
              <a:lnSpc>
                <a:spcPct val="80000"/>
              </a:lnSpc>
            </a:pPr>
            <a:endParaRPr lang="et-EE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420888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 SOOVITAB;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imikute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ja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väikelaste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vanematele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lastele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kellele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800" dirty="0" smtClean="0">
                <a:solidFill>
                  <a:schemeClr val="accent1">
                    <a:lumMod val="75000"/>
                  </a:schemeClr>
                </a:solidFill>
              </a:rPr>
              <a:t>jääv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hambad</a:t>
            </a:r>
            <a:r>
              <a:rPr lang="et-EE" sz="2800" dirty="0" smtClean="0">
                <a:solidFill>
                  <a:schemeClr val="accent1">
                    <a:lumMod val="75000"/>
                  </a:schemeClr>
                </a:solidFill>
              </a:rPr>
              <a:t> lõikuvad</a:t>
            </a:r>
          </a:p>
          <a:p>
            <a:pPr lvl="1"/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5-</a:t>
            </a:r>
            <a:r>
              <a:rPr lang="et-EE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13 v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noortele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ka</a:t>
            </a:r>
            <a:r>
              <a:rPr lang="et-EE" sz="28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riesaktiivise</a:t>
            </a:r>
            <a:r>
              <a:rPr lang="et-EE" sz="28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eas</a:t>
            </a:r>
            <a:endParaRPr lang="et-EE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(11-13v)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isikutele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800" b="1" dirty="0" smtClean="0">
                <a:solidFill>
                  <a:schemeClr val="accent1">
                    <a:lumMod val="75000"/>
                  </a:schemeClr>
                </a:solidFill>
              </a:rPr>
              <a:t>kaariesaktiivsed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isikutele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kellel on </a:t>
            </a:r>
            <a:r>
              <a:rPr lang="et-EE" sz="2800" b="1" dirty="0" smtClean="0">
                <a:solidFill>
                  <a:schemeClr val="accent1">
                    <a:lumMod val="75000"/>
                  </a:schemeClr>
                </a:solidFill>
              </a:rPr>
              <a:t>kuiv suu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isikutele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t-EE" sz="2800" dirty="0" smtClean="0">
                <a:solidFill>
                  <a:schemeClr val="accent1">
                    <a:lumMod val="50000"/>
                  </a:schemeClr>
                </a:solidFill>
              </a:rPr>
              <a:t>kes </a:t>
            </a:r>
            <a:r>
              <a:rPr lang="et-EE" sz="2800" b="1" dirty="0" smtClean="0">
                <a:solidFill>
                  <a:schemeClr val="accent1">
                    <a:lumMod val="75000"/>
                  </a:schemeClr>
                </a:solidFill>
              </a:rPr>
              <a:t>tarvitavad ravimeid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Terje\Pictures\ERIALA\DSC0004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ÜLDHAIGUSTE SEOS KAARIESEGA</a:t>
            </a:r>
            <a:b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t-E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601272" cy="52772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Suuõõne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korrapärane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pidev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väga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tähtsad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lastel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9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kellel</a:t>
            </a:r>
            <a:r>
              <a:rPr lang="en-GB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on:</a:t>
            </a:r>
            <a:endParaRPr lang="et-EE" sz="29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t-EE" b="1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KAASASÜNDINUD SÜDAMERIKKED</a:t>
            </a:r>
          </a:p>
          <a:p>
            <a:pPr lvl="0"/>
            <a:r>
              <a:rPr lang="et-EE" dirty="0" smtClean="0"/>
              <a:t>vere pH happelisem</a:t>
            </a:r>
          </a:p>
          <a:p>
            <a:pPr lvl="0"/>
            <a:r>
              <a:rPr lang="et-EE" dirty="0" smtClean="0"/>
              <a:t>profülaktika mõju nõrk</a:t>
            </a:r>
          </a:p>
          <a:p>
            <a:pPr lvl="0"/>
            <a:r>
              <a:rPr lang="et-EE" dirty="0" smtClean="0"/>
              <a:t>suuinfektsioonidel mõju üldhaigustele</a:t>
            </a:r>
          </a:p>
          <a:p>
            <a:pPr lvl="0"/>
            <a:r>
              <a:rPr lang="et-EE" dirty="0" smtClean="0"/>
              <a:t>lapsed RISKIGRUPP!!!</a:t>
            </a:r>
          </a:p>
          <a:p>
            <a:pPr>
              <a:buNone/>
            </a:pPr>
            <a:r>
              <a:rPr lang="et-EE" b="1" dirty="0" smtClean="0"/>
              <a:t> </a:t>
            </a:r>
            <a:endParaRPr lang="et-EE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DIABEET EHK SUHKRUHAIGUS</a:t>
            </a:r>
          </a:p>
          <a:p>
            <a:pPr lvl="0"/>
            <a:r>
              <a:rPr lang="et-EE" dirty="0" smtClean="0"/>
              <a:t>väheneb süljeeritus</a:t>
            </a:r>
          </a:p>
          <a:p>
            <a:pPr lvl="0"/>
            <a:r>
              <a:rPr lang="et-EE" dirty="0" smtClean="0"/>
              <a:t>süsivesikute tarvitamine</a:t>
            </a:r>
            <a:r>
              <a:rPr lang="et-EE" b="1" dirty="0" smtClean="0"/>
              <a:t> </a:t>
            </a:r>
            <a:r>
              <a:rPr lang="et-EE" dirty="0" smtClean="0"/>
              <a:t>rangelt </a:t>
            </a:r>
          </a:p>
          <a:p>
            <a:pPr lvl="0">
              <a:buNone/>
            </a:pPr>
            <a:r>
              <a:rPr lang="et-EE" dirty="0" smtClean="0"/>
              <a:t>       reguleeritud</a:t>
            </a:r>
          </a:p>
          <a:p>
            <a:pPr lvl="0"/>
            <a:r>
              <a:rPr lang="et-EE" dirty="0" smtClean="0"/>
              <a:t>ravile mittealluv diabeet tõstab </a:t>
            </a:r>
          </a:p>
          <a:p>
            <a:pPr lvl="0">
              <a:buNone/>
            </a:pPr>
            <a:r>
              <a:rPr lang="et-EE" dirty="0" smtClean="0"/>
              <a:t>     kaariese  riski</a:t>
            </a:r>
          </a:p>
          <a:p>
            <a:pPr>
              <a:buNone/>
            </a:pPr>
            <a:r>
              <a:rPr lang="et-EE" dirty="0" smtClean="0"/>
              <a:t> </a:t>
            </a:r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REUMA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t-EE" dirty="0" smtClean="0"/>
              <a:t>sülje eritus väheneb</a:t>
            </a:r>
          </a:p>
          <a:p>
            <a:pPr lvl="0"/>
            <a:r>
              <a:rPr lang="et-EE" dirty="0" smtClean="0"/>
              <a:t>kirurgilistel protseduuridel vajalik premedikatsioon</a:t>
            </a:r>
          </a:p>
          <a:p>
            <a:pPr lvl="0"/>
            <a:r>
              <a:rPr lang="et-EE" dirty="0" smtClean="0"/>
              <a:t>suuinfektsioonide vältimine vajalik hoidmaks ära reuma ägenemist</a:t>
            </a:r>
          </a:p>
          <a:p>
            <a:endParaRPr lang="et-EE" dirty="0"/>
          </a:p>
        </p:txBody>
      </p:sp>
      <p:pic>
        <p:nvPicPr>
          <p:cNvPr id="4098" name="Picture 2" descr="C:\Users\Terje\Pictures\ERIALA\tooth_system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724" y="1778576"/>
            <a:ext cx="4481330" cy="3450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01272" cy="1080120"/>
          </a:xfrm>
        </p:spPr>
        <p:txBody>
          <a:bodyPr>
            <a:normAutofit/>
          </a:bodyPr>
          <a:lstStyle/>
          <a:p>
            <a:pPr algn="ctr"/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Erütritool</a:t>
            </a:r>
            <a:b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2700" b="1" dirty="0" smtClean="0">
                <a:solidFill>
                  <a:schemeClr val="accent1">
                    <a:lumMod val="75000"/>
                  </a:schemeClr>
                </a:solidFill>
              </a:rPr>
              <a:t>((2 R, 3 S)-butaan-1 ,2,3,4-tetraol)</a:t>
            </a:r>
            <a:endParaRPr lang="et-E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824536" cy="504056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t-EE" dirty="0" err="1" smtClean="0"/>
              <a:t>A</a:t>
            </a:r>
            <a:r>
              <a:rPr lang="en-US" dirty="0" err="1" smtClean="0"/>
              <a:t>vastati</a:t>
            </a:r>
            <a:r>
              <a:rPr lang="en-US" dirty="0" smtClean="0"/>
              <a:t> 1848 </a:t>
            </a:r>
            <a:r>
              <a:rPr lang="et-EE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Briti</a:t>
            </a:r>
            <a:r>
              <a:rPr lang="en-US" dirty="0" smtClean="0"/>
              <a:t> </a:t>
            </a:r>
            <a:r>
              <a:rPr lang="en-US" dirty="0" err="1" smtClean="0"/>
              <a:t>keemik</a:t>
            </a:r>
            <a:r>
              <a:rPr lang="en-US" dirty="0" smtClean="0"/>
              <a:t> John </a:t>
            </a:r>
            <a:r>
              <a:rPr lang="en-US" dirty="0" err="1" smtClean="0"/>
              <a:t>Stenhouse</a:t>
            </a:r>
            <a:r>
              <a:rPr lang="en-US" dirty="0" smtClean="0"/>
              <a:t> </a:t>
            </a:r>
            <a:endParaRPr lang="et-EE" dirty="0" smtClean="0"/>
          </a:p>
          <a:p>
            <a:r>
              <a:rPr lang="fi-FI" dirty="0" smtClean="0"/>
              <a:t>on suhkur alkohol</a:t>
            </a:r>
            <a:endParaRPr lang="et-EE" dirty="0" smtClean="0"/>
          </a:p>
          <a:p>
            <a:r>
              <a:rPr lang="et-EE" dirty="0" smtClean="0"/>
              <a:t>Leidub köögiviljades, puuviljades</a:t>
            </a:r>
          </a:p>
          <a:p>
            <a:r>
              <a:rPr lang="et-EE" dirty="0" smtClean="0"/>
              <a:t>Toodetakse glükoosist pärmseente abil</a:t>
            </a:r>
          </a:p>
          <a:p>
            <a:r>
              <a:rPr lang="et-EE" dirty="0" smtClean="0"/>
              <a:t>Kalorsus- 0</a:t>
            </a:r>
          </a:p>
          <a:p>
            <a:r>
              <a:rPr lang="et-EE" dirty="0" smtClean="0"/>
              <a:t>60-80% suhkru magususest</a:t>
            </a:r>
          </a:p>
          <a:p>
            <a:r>
              <a:rPr lang="et-EE" dirty="0" smtClean="0"/>
              <a:t>Vähendab hambakaariese teket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732652">
            <a:off x="5724128" y="1628800"/>
            <a:ext cx="19907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TOIT JA SÜSIVES</a:t>
            </a:r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</a:t>
            </a:r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EHK............</a:t>
            </a:r>
            <a:endParaRPr lang="et-EE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211144" cy="4917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t-EE" b="1" dirty="0" smtClean="0">
                <a:solidFill>
                  <a:srgbClr val="FF0000"/>
                </a:solidFill>
              </a:rPr>
              <a:t>V</a:t>
            </a:r>
            <a:r>
              <a:rPr lang="en-GB" b="1" dirty="0" smtClean="0">
                <a:solidFill>
                  <a:srgbClr val="FF0000"/>
                </a:solidFill>
              </a:rPr>
              <a:t>ale </a:t>
            </a:r>
            <a:r>
              <a:rPr lang="en-GB" b="1" dirty="0" err="1" smtClean="0">
                <a:solidFill>
                  <a:srgbClr val="FF0000"/>
                </a:solidFill>
              </a:rPr>
              <a:t>toitumine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kujuneb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karioosne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protsess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kiiremini</a:t>
            </a:r>
            <a:r>
              <a:rPr lang="en-GB" b="1" dirty="0" smtClean="0">
                <a:solidFill>
                  <a:srgbClr val="FF0000"/>
                </a:solidFill>
              </a:rPr>
              <a:t>. </a:t>
            </a:r>
            <a:endParaRPr lang="et-EE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err="1" smtClean="0"/>
              <a:t>Mitte</a:t>
            </a:r>
            <a:r>
              <a:rPr lang="en-GB" dirty="0" smtClean="0"/>
              <a:t> </a:t>
            </a:r>
            <a:r>
              <a:rPr lang="en-GB" dirty="0" err="1" smtClean="0"/>
              <a:t>alati</a:t>
            </a:r>
            <a:r>
              <a:rPr lang="en-GB" dirty="0" smtClean="0"/>
              <a:t> pole </a:t>
            </a:r>
            <a:r>
              <a:rPr lang="en-GB" dirty="0" err="1" smtClean="0"/>
              <a:t>oluline</a:t>
            </a:r>
            <a:r>
              <a:rPr lang="en-GB" dirty="0" smtClean="0"/>
              <a:t> </a:t>
            </a:r>
            <a:r>
              <a:rPr lang="en-GB" dirty="0" err="1" smtClean="0"/>
              <a:t>suhkrut</a:t>
            </a:r>
            <a:r>
              <a:rPr lang="en-GB" dirty="0" smtClean="0"/>
              <a:t> </a:t>
            </a:r>
            <a:r>
              <a:rPr lang="en-GB" dirty="0" err="1" smtClean="0"/>
              <a:t>sisaldavate</a:t>
            </a:r>
            <a:r>
              <a:rPr lang="en-GB" dirty="0" smtClean="0"/>
              <a:t> </a:t>
            </a:r>
            <a:r>
              <a:rPr lang="en-GB" dirty="0" err="1" smtClean="0"/>
              <a:t>maiustuste</a:t>
            </a:r>
            <a:r>
              <a:rPr lang="en-GB" dirty="0" smtClean="0"/>
              <a:t> hulk, </a:t>
            </a:r>
            <a:r>
              <a:rPr lang="en-GB" dirty="0" err="1" smtClean="0"/>
              <a:t>vaid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>
                <a:solidFill>
                  <a:srgbClr val="FF00FF"/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tihti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neid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süüakse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(5xpv),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kui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pikk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n-GB" b="1" u="sng" dirty="0" err="1" smtClean="0">
                <a:solidFill>
                  <a:schemeClr val="accent1">
                    <a:lumMod val="75000"/>
                  </a:schemeClr>
                </a:solidFill>
              </a:rPr>
              <a:t>aeg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GB" dirty="0" smtClean="0">
                <a:solidFill>
                  <a:srgbClr val="FF00FF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lutsukomm</a:t>
            </a:r>
            <a:r>
              <a:rPr lang="en-GB" dirty="0" smtClean="0"/>
              <a:t>) mil </a:t>
            </a:r>
            <a:r>
              <a:rPr lang="en-GB" dirty="0" err="1" smtClean="0"/>
              <a:t>kleepuvad</a:t>
            </a:r>
            <a:r>
              <a:rPr lang="en-GB" dirty="0" smtClean="0"/>
              <a:t> </a:t>
            </a:r>
            <a:r>
              <a:rPr lang="en-GB" dirty="0" err="1" smtClean="0"/>
              <a:t>magusained</a:t>
            </a:r>
            <a:r>
              <a:rPr lang="en-GB" dirty="0" smtClean="0"/>
              <a:t> </a:t>
            </a:r>
            <a:r>
              <a:rPr lang="en-GB" dirty="0" err="1" smtClean="0"/>
              <a:t>katavad</a:t>
            </a:r>
            <a:r>
              <a:rPr lang="en-GB" dirty="0" smtClean="0"/>
              <a:t> </a:t>
            </a:r>
            <a:r>
              <a:rPr lang="en-GB" dirty="0" err="1" smtClean="0"/>
              <a:t>emaili</a:t>
            </a:r>
            <a:r>
              <a:rPr lang="en-GB" dirty="0" smtClean="0">
                <a:solidFill>
                  <a:srgbClr val="FF00FF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JÄNUJOOK </a:t>
            </a:r>
            <a:r>
              <a:rPr lang="en-US" dirty="0" smtClean="0"/>
              <a:t>on </a:t>
            </a:r>
            <a:r>
              <a:rPr lang="en-US" dirty="0" err="1" smtClean="0"/>
              <a:t>optimaalse</a:t>
            </a:r>
            <a:r>
              <a:rPr lang="en-US" dirty="0" smtClean="0"/>
              <a:t> </a:t>
            </a:r>
            <a:r>
              <a:rPr lang="en-US" dirty="0" err="1" smtClean="0"/>
              <a:t>fluorisisaldusega</a:t>
            </a:r>
            <a:r>
              <a:rPr lang="en-US" dirty="0" smtClean="0"/>
              <a:t> </a:t>
            </a:r>
            <a:r>
              <a:rPr lang="en-US" dirty="0" err="1" smtClean="0"/>
              <a:t>joogivesi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Üldhaiguste</a:t>
            </a:r>
            <a:r>
              <a:rPr lang="en-US" dirty="0" smtClean="0"/>
              <a:t> </a:t>
            </a:r>
            <a:r>
              <a:rPr lang="en-US" dirty="0" err="1" smtClean="0"/>
              <a:t>raviks</a:t>
            </a:r>
            <a:r>
              <a:rPr lang="en-US" dirty="0" smtClean="0"/>
              <a:t> </a:t>
            </a:r>
            <a:r>
              <a:rPr lang="en-US" dirty="0" err="1" smtClean="0"/>
              <a:t>kasutatavad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ravimid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sisaldavad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rohkelt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suhkurt</a:t>
            </a:r>
            <a:endParaRPr lang="et-EE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700" dirty="0" err="1" smtClean="0"/>
              <a:t>Eine</a:t>
            </a:r>
            <a:r>
              <a:rPr lang="en-US" sz="2700" dirty="0" smtClean="0"/>
              <a:t> on </a:t>
            </a:r>
            <a:r>
              <a:rPr lang="en-US" sz="2700" dirty="0" err="1" smtClean="0"/>
              <a:t>kasulik</a:t>
            </a:r>
            <a:r>
              <a:rPr lang="en-US" sz="2700" dirty="0" smtClean="0"/>
              <a:t> </a:t>
            </a:r>
            <a:r>
              <a:rPr lang="en-US" sz="2700" dirty="0" err="1" smtClean="0"/>
              <a:t>lõpetada</a:t>
            </a:r>
            <a:r>
              <a:rPr lang="en-US" sz="2700" dirty="0" smtClean="0">
                <a:solidFill>
                  <a:schemeClr val="hlink"/>
                </a:solidFill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</a:rPr>
              <a:t>ksülitooli</a:t>
            </a:r>
            <a:r>
              <a:rPr lang="en-US" sz="2700" dirty="0" smtClean="0">
                <a:solidFill>
                  <a:schemeClr val="hlink"/>
                </a:solidFill>
              </a:rPr>
              <a:t> </a:t>
            </a:r>
            <a:r>
              <a:rPr lang="en-US" sz="2700" dirty="0" err="1" smtClean="0"/>
              <a:t>sisaldava</a:t>
            </a:r>
            <a:r>
              <a:rPr lang="en-US" sz="2700" dirty="0" smtClean="0"/>
              <a:t> </a:t>
            </a:r>
            <a:r>
              <a:rPr lang="en-US" sz="2700" dirty="0" err="1" smtClean="0"/>
              <a:t>nätsuga</a:t>
            </a:r>
            <a:r>
              <a:rPr lang="en-US" sz="2700" dirty="0" smtClean="0">
                <a:latin typeface="Arial" pitchFamily="34" charset="0"/>
              </a:rPr>
              <a:t>.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KOMMIPÄEV?????</a:t>
            </a:r>
          </a:p>
          <a:p>
            <a:endParaRPr lang="et-E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050" y="4797152"/>
            <a:ext cx="2520950" cy="1890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SÜLG</a:t>
            </a:r>
            <a:br>
              <a:rPr lang="et-EE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mineraalide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reservuaar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 </a:t>
            </a:r>
            <a:r>
              <a:rPr lang="et-EE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k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altsium</a:t>
            </a:r>
            <a:endParaRPr lang="et-EE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t-EE" sz="3200" dirty="0" smtClean="0"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sz="3200" dirty="0" smtClean="0">
                <a:latin typeface="Arial" pitchFamily="34" charset="0"/>
              </a:rPr>
              <a:t>Ca </a:t>
            </a:r>
            <a:r>
              <a:rPr lang="en-US" sz="3200" dirty="0" err="1" smtClean="0">
                <a:latin typeface="Arial" pitchFamily="34" charset="0"/>
              </a:rPr>
              <a:t>mõjutab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kaltsiumfosfaadi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tasakaalu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hamba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kõvakudede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ja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sülje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vahel</a:t>
            </a:r>
            <a:r>
              <a:rPr lang="en-US" sz="3200" dirty="0" smtClean="0">
                <a:latin typeface="Arial" pitchFamily="34" charset="0"/>
              </a:rPr>
              <a:t> </a:t>
            </a:r>
            <a:endParaRPr lang="en-US" sz="2400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700" dirty="0" err="1" smtClean="0">
                <a:latin typeface="Arial" pitchFamily="34" charset="0"/>
              </a:rPr>
              <a:t>Sülg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kontakteerub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harva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otse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hamba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pinnaga</a:t>
            </a:r>
            <a:r>
              <a:rPr lang="en-US" sz="2700" dirty="0" smtClean="0">
                <a:latin typeface="Arial" pitchFamily="34" charset="0"/>
              </a:rPr>
              <a:t> </a:t>
            </a:r>
            <a:endParaRPr lang="en-US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700" dirty="0" err="1" smtClean="0">
                <a:latin typeface="Arial" pitchFamily="34" charset="0"/>
              </a:rPr>
              <a:t>Sülje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ja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hamba</a:t>
            </a:r>
            <a:r>
              <a:rPr lang="en-US" sz="2700" dirty="0" smtClean="0">
                <a:latin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</a:rPr>
              <a:t>vahel</a:t>
            </a:r>
            <a:r>
              <a:rPr lang="en-US" sz="2700" dirty="0" smtClean="0">
                <a:latin typeface="Arial" pitchFamily="34" charset="0"/>
              </a:rPr>
              <a:t> on </a:t>
            </a:r>
            <a:r>
              <a:rPr lang="en-US" sz="2700" b="1" dirty="0" err="1" smtClean="0">
                <a:latin typeface="Arial" pitchFamily="34" charset="0"/>
              </a:rPr>
              <a:t>vahekiht</a:t>
            </a:r>
            <a:r>
              <a:rPr lang="en-US" sz="2700" b="1" dirty="0" smtClean="0">
                <a:latin typeface="Arial" pitchFamily="34" charset="0"/>
              </a:rPr>
              <a:t> </a:t>
            </a:r>
            <a:endParaRPr lang="en-US" dirty="0" smtClean="0"/>
          </a:p>
          <a:p>
            <a:pPr lvl="4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700" dirty="0" err="1" smtClean="0">
                <a:latin typeface="Arial" pitchFamily="34" charset="0"/>
              </a:rPr>
              <a:t>Pelliikul</a:t>
            </a:r>
            <a:endParaRPr lang="en-US" sz="1800" dirty="0" smtClean="0"/>
          </a:p>
          <a:p>
            <a:pPr lvl="4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700" dirty="0" err="1" smtClean="0">
                <a:latin typeface="Arial" pitchFamily="34" charset="0"/>
              </a:rPr>
              <a:t>Katt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Sülg</a:t>
            </a:r>
            <a:r>
              <a:rPr lang="en-A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suu</a:t>
            </a:r>
            <a:r>
              <a:rPr lang="en-A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osana</a:t>
            </a:r>
            <a:endParaRPr lang="et-E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064896" cy="5061176"/>
          </a:xfrm>
        </p:spPr>
        <p:txBody>
          <a:bodyPr>
            <a:normAutofit fontScale="85000" lnSpcReduction="10000"/>
          </a:bodyPr>
          <a:lstStyle/>
          <a:p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Puhkeoleku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sülje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ülesandeks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on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tagada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hammastele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ja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limaskestadele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piisav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niiskus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Stimuleeritud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sülg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on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abiks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neelamisel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t-E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Süljel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on ka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antibakteriaalne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toime</a:t>
            </a:r>
            <a:r>
              <a:rPr lang="et-EE" dirty="0" smtClean="0">
                <a:solidFill>
                  <a:schemeClr val="accent3">
                    <a:lumMod val="50000"/>
                  </a:schemeClr>
                </a:solidFill>
              </a:rPr>
              <a:t>, abiks rääkimisel, toidu seedimisel .</a:t>
            </a:r>
          </a:p>
          <a:p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Kuiva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suu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tõttu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tekib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väga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kiire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kaariese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areng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raske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rääkida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sest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häälepaeltel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on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vaja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niiskust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Suureneb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limaskestade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ja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keele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vaheline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hõõrdumine</a:t>
            </a:r>
            <a:r>
              <a:rPr lang="et-EE" dirty="0" smtClean="0">
                <a:solidFill>
                  <a:schemeClr val="accent3">
                    <a:lumMod val="50000"/>
                  </a:schemeClr>
                </a:solidFill>
              </a:rPr>
              <a:t> ja</a:t>
            </a:r>
            <a:r>
              <a:rPr lang="et-EE" dirty="0" smtClean="0"/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kuival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limaskestal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vigastamise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oht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suurem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t-EE" dirty="0" smtClean="0">
                <a:solidFill>
                  <a:schemeClr val="accent3">
                    <a:lumMod val="50000"/>
                  </a:schemeClr>
                </a:solidFill>
              </a:rPr>
              <a:t>ebameeldiv hingeõhk ja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toidu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maitse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ei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tule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nii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hästi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esile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sest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maitsemeel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vajab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samuti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sülge</a:t>
            </a:r>
            <a:r>
              <a:rPr lang="et-EE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  <a:p>
            <a:r>
              <a:rPr lang="et-EE" dirty="0" smtClean="0">
                <a:solidFill>
                  <a:schemeClr val="accent3">
                    <a:lumMod val="50000"/>
                  </a:schemeClr>
                </a:solidFill>
              </a:rPr>
              <a:t>kuiva suu tõttu tekib ka keele kipitust, huulte lõhenemist. Sülg on sitke ja vahutav.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t-EE" b="1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aitsefaktorite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toime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vähenenud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endParaRPr lang="et-E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kergesti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tekk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ib infektsioone</a:t>
            </a:r>
          </a:p>
          <a:p>
            <a:endParaRPr lang="et-E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Korralik suuhügieen väga vajalik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t-E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t-E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SÜLJE KAITSETEGURID</a:t>
            </a:r>
            <a:endParaRPr lang="et-E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925144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2200" dirty="0" smtClean="0">
                <a:latin typeface="Arial" pitchFamily="34" charset="0"/>
              </a:rPr>
              <a:t>Ca</a:t>
            </a:r>
            <a:r>
              <a:rPr lang="en-US" sz="2200" baseline="30000" dirty="0" smtClean="0">
                <a:latin typeface="Arial" pitchFamily="34" charset="0"/>
              </a:rPr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PO</a:t>
            </a:r>
            <a:r>
              <a:rPr lang="en-US" baseline="-25000" dirty="0" smtClean="0"/>
              <a:t>4 </a:t>
            </a:r>
            <a:r>
              <a:rPr lang="en-US" baseline="30000" dirty="0" smtClean="0"/>
              <a:t>3– </a:t>
            </a:r>
            <a:endParaRPr lang="en-US" sz="2400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err="1" smtClean="0"/>
              <a:t>puhkeolekusülje</a:t>
            </a:r>
            <a:r>
              <a:rPr lang="en-US" dirty="0" smtClean="0"/>
              <a:t> </a:t>
            </a:r>
            <a:r>
              <a:rPr lang="en-US" dirty="0" err="1" smtClean="0"/>
              <a:t>puhver</a:t>
            </a:r>
            <a:r>
              <a:rPr lang="en-US" dirty="0" smtClean="0"/>
              <a:t>, </a:t>
            </a:r>
            <a:r>
              <a:rPr lang="en-US" dirty="0" err="1" smtClean="0"/>
              <a:t>üleküllastatud</a:t>
            </a:r>
            <a:endParaRPr lang="en-US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dirty="0" err="1" smtClean="0"/>
              <a:t>pelliikel</a:t>
            </a:r>
            <a:endParaRPr lang="en-US" sz="2400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err="1" smtClean="0"/>
              <a:t>takistab</a:t>
            </a:r>
            <a:r>
              <a:rPr lang="en-US" dirty="0" smtClean="0"/>
              <a:t> </a:t>
            </a:r>
            <a:r>
              <a:rPr lang="en-US" dirty="0" err="1" smtClean="0"/>
              <a:t>hapete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mineraalide</a:t>
            </a:r>
            <a:r>
              <a:rPr lang="en-US" dirty="0" smtClean="0"/>
              <a:t> </a:t>
            </a:r>
            <a:r>
              <a:rPr lang="en-US" dirty="0" err="1" smtClean="0"/>
              <a:t>läbiliikumist</a:t>
            </a:r>
            <a:endParaRPr lang="en-US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dirty="0" err="1" smtClean="0"/>
              <a:t>bikarbonaat-puhver</a:t>
            </a:r>
            <a:endParaRPr lang="en-US" sz="2400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err="1" smtClean="0"/>
              <a:t>stimuleeritud</a:t>
            </a:r>
            <a:r>
              <a:rPr lang="en-US" dirty="0" smtClean="0"/>
              <a:t> </a:t>
            </a:r>
            <a:r>
              <a:rPr lang="en-US" dirty="0" err="1" smtClean="0"/>
              <a:t>sülje</a:t>
            </a:r>
            <a:r>
              <a:rPr lang="en-US" dirty="0" smtClean="0"/>
              <a:t> </a:t>
            </a:r>
            <a:r>
              <a:rPr lang="en-US" dirty="0" err="1" smtClean="0"/>
              <a:t>efektiivne</a:t>
            </a:r>
            <a:r>
              <a:rPr lang="en-US" dirty="0" smtClean="0"/>
              <a:t> </a:t>
            </a:r>
            <a:r>
              <a:rPr lang="en-US" dirty="0" err="1" smtClean="0"/>
              <a:t>puhver</a:t>
            </a:r>
            <a:endParaRPr lang="en-US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dirty="0" err="1" smtClean="0"/>
              <a:t>süljeeritus</a:t>
            </a:r>
            <a:endParaRPr lang="en-US" sz="24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dirty="0" err="1" smtClean="0"/>
              <a:t>suuõõne</a:t>
            </a:r>
            <a:r>
              <a:rPr lang="en-US" dirty="0" smtClean="0"/>
              <a:t> (</a:t>
            </a:r>
            <a:r>
              <a:rPr lang="en-US" dirty="0" err="1" smtClean="0"/>
              <a:t>ise</a:t>
            </a:r>
            <a:r>
              <a:rPr lang="en-US" dirty="0" smtClean="0"/>
              <a:t>)</a:t>
            </a:r>
            <a:r>
              <a:rPr lang="en-US" dirty="0" err="1" smtClean="0"/>
              <a:t>puhastumiskiirus</a:t>
            </a:r>
            <a:endParaRPr lang="en-US" sz="24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dirty="0" err="1" smtClean="0"/>
              <a:t>fluoriid-iooni</a:t>
            </a:r>
            <a:r>
              <a:rPr lang="en-US" dirty="0" smtClean="0"/>
              <a:t> </a:t>
            </a:r>
            <a:r>
              <a:rPr lang="en-US" dirty="0" err="1" smtClean="0"/>
              <a:t>sisaldus</a:t>
            </a:r>
            <a:endParaRPr lang="en-US" sz="2400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err="1" smtClean="0"/>
              <a:t>süljes</a:t>
            </a:r>
            <a:r>
              <a:rPr lang="en-US" dirty="0" smtClean="0"/>
              <a:t> </a:t>
            </a:r>
            <a:r>
              <a:rPr lang="en-US" dirty="0" err="1" smtClean="0"/>
              <a:t>vaid</a:t>
            </a:r>
            <a:r>
              <a:rPr lang="en-US" dirty="0" smtClean="0"/>
              <a:t> 0,03 </a:t>
            </a:r>
            <a:r>
              <a:rPr lang="en-US" dirty="0" err="1" smtClean="0"/>
              <a:t>ppm</a:t>
            </a:r>
            <a:r>
              <a:rPr lang="en-US" dirty="0" smtClean="0"/>
              <a:t>, </a:t>
            </a:r>
            <a:r>
              <a:rPr lang="en-US" dirty="0" err="1" smtClean="0"/>
              <a:t>abiks</a:t>
            </a:r>
            <a:r>
              <a:rPr lang="en-US" dirty="0" smtClean="0"/>
              <a:t> </a:t>
            </a:r>
            <a:r>
              <a:rPr lang="en-US" dirty="0" err="1" smtClean="0"/>
              <a:t>remineraliseerumisel</a:t>
            </a:r>
            <a:endParaRPr lang="en-US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Süljeeritus</a:t>
            </a:r>
            <a:endParaRPr lang="et-EE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7745288" cy="491716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sz="3000" dirty="0" err="1" smtClean="0"/>
              <a:t>Kvaliteet</a:t>
            </a:r>
            <a:r>
              <a:rPr lang="en-US" sz="3000" dirty="0" smtClean="0"/>
              <a:t> </a:t>
            </a:r>
            <a:r>
              <a:rPr lang="en-US" sz="3000" dirty="0" err="1" smtClean="0"/>
              <a:t>ja</a:t>
            </a:r>
            <a:r>
              <a:rPr lang="en-US" sz="3000" dirty="0" smtClean="0"/>
              <a:t> </a:t>
            </a:r>
            <a:r>
              <a:rPr lang="en-US" sz="3000" dirty="0" err="1" smtClean="0"/>
              <a:t>kvantiteet</a:t>
            </a:r>
            <a:r>
              <a:rPr lang="en-US" sz="3000" dirty="0" smtClean="0"/>
              <a:t> </a:t>
            </a:r>
            <a:r>
              <a:rPr lang="en-US" sz="3000" dirty="0" err="1" smtClean="0"/>
              <a:t>vaheldub</a:t>
            </a:r>
            <a:r>
              <a:rPr lang="et-EE" sz="3000" dirty="0" smtClean="0"/>
              <a:t> </a:t>
            </a:r>
            <a:r>
              <a:rPr lang="en-US" sz="3000" dirty="0" err="1" smtClean="0"/>
              <a:t>ööpäevarütmis</a:t>
            </a:r>
            <a:endParaRPr lang="en-US" sz="2700" dirty="0" smtClean="0"/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300" dirty="0" err="1" smtClean="0"/>
              <a:t>stimuleerimisel</a:t>
            </a:r>
            <a:r>
              <a:rPr lang="en-US" sz="2300" dirty="0" smtClean="0"/>
              <a:t> </a:t>
            </a:r>
            <a:r>
              <a:rPr lang="en-US" sz="2300" dirty="0" err="1" smtClean="0"/>
              <a:t>võib</a:t>
            </a:r>
            <a:r>
              <a:rPr lang="en-US" sz="2300" dirty="0" smtClean="0"/>
              <a:t> </a:t>
            </a:r>
            <a:endParaRPr lang="en-US" sz="2000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 smtClean="0"/>
              <a:t>erituskiirus</a:t>
            </a:r>
            <a:r>
              <a:rPr lang="en-US" dirty="0" smtClean="0"/>
              <a:t> </a:t>
            </a:r>
            <a:r>
              <a:rPr lang="en-US" dirty="0" err="1" smtClean="0"/>
              <a:t>kasvada</a:t>
            </a:r>
            <a:r>
              <a:rPr lang="en-US" dirty="0" smtClean="0"/>
              <a:t> </a:t>
            </a:r>
            <a:r>
              <a:rPr lang="en-US" dirty="0" err="1" smtClean="0"/>
              <a:t>kümme</a:t>
            </a:r>
            <a:r>
              <a:rPr lang="en-US" dirty="0" smtClean="0"/>
              <a:t> </a:t>
            </a:r>
            <a:r>
              <a:rPr lang="en-US" dirty="0" err="1" smtClean="0"/>
              <a:t>korda</a:t>
            </a:r>
            <a:endParaRPr lang="en-US" dirty="0" smtClean="0"/>
          </a:p>
          <a:p>
            <a:pPr lvl="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 smtClean="0"/>
              <a:t>bikarbonaat-puhver</a:t>
            </a:r>
            <a:r>
              <a:rPr lang="en-US" dirty="0" smtClean="0"/>
              <a:t> 60 </a:t>
            </a:r>
            <a:r>
              <a:rPr lang="en-US" dirty="0" err="1" smtClean="0"/>
              <a:t>korda</a:t>
            </a:r>
            <a:endParaRPr lang="et-EE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stimuleeritud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süljeerituse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vähenemine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&lt;0,7</a:t>
            </a:r>
            <a:r>
              <a:rPr lang="en-US" sz="3000" dirty="0" smtClean="0"/>
              <a:t> ml/min </a:t>
            </a:r>
            <a:r>
              <a:rPr lang="en-US" sz="3000" dirty="0" err="1" smtClean="0"/>
              <a:t>kasvatab</a:t>
            </a:r>
            <a:r>
              <a:rPr lang="en-US" sz="3000" dirty="0" smtClean="0"/>
              <a:t> </a:t>
            </a:r>
            <a:r>
              <a:rPr lang="en-US" sz="3000" dirty="0" err="1" smtClean="0"/>
              <a:t>oluliselt</a:t>
            </a:r>
            <a:r>
              <a:rPr lang="en-US" sz="3000" dirty="0" smtClean="0"/>
              <a:t> </a:t>
            </a:r>
            <a:r>
              <a:rPr lang="en-US" sz="3000" dirty="0" err="1" smtClean="0"/>
              <a:t>kaarieseriski</a:t>
            </a:r>
            <a:endParaRPr lang="et-EE" sz="3000" dirty="0" smtClean="0"/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sz="3000" dirty="0" err="1" smtClean="0"/>
              <a:t>puhkeoleku</a:t>
            </a:r>
            <a:r>
              <a:rPr lang="en-US" sz="3000" dirty="0" smtClean="0"/>
              <a:t> </a:t>
            </a:r>
            <a:r>
              <a:rPr lang="en-US" sz="3000" dirty="0" err="1" smtClean="0"/>
              <a:t>sülje</a:t>
            </a:r>
            <a:r>
              <a:rPr lang="en-US" sz="3000" dirty="0" smtClean="0"/>
              <a:t> </a:t>
            </a:r>
            <a:r>
              <a:rPr lang="en-US" sz="3000" dirty="0" err="1" smtClean="0"/>
              <a:t>madal</a:t>
            </a:r>
            <a:r>
              <a:rPr lang="en-US" sz="3000" dirty="0" smtClean="0"/>
              <a:t> pH </a:t>
            </a:r>
            <a:r>
              <a:rPr lang="en-US" sz="3000" dirty="0" err="1" smtClean="0"/>
              <a:t>ei</a:t>
            </a:r>
            <a:r>
              <a:rPr lang="en-US" sz="3000" dirty="0" smtClean="0"/>
              <a:t> ole </a:t>
            </a:r>
            <a:r>
              <a:rPr lang="en-US" sz="3000" dirty="0" err="1" smtClean="0"/>
              <a:t>tingimata</a:t>
            </a:r>
            <a:r>
              <a:rPr lang="en-US" sz="3000" dirty="0" smtClean="0"/>
              <a:t> </a:t>
            </a:r>
            <a:r>
              <a:rPr lang="en-US" sz="3000" dirty="0" err="1" smtClean="0"/>
              <a:t>seotud</a:t>
            </a:r>
            <a:r>
              <a:rPr lang="en-US" sz="3000" dirty="0" smtClean="0"/>
              <a:t> </a:t>
            </a:r>
            <a:r>
              <a:rPr lang="en-US" sz="3000" dirty="0" err="1" smtClean="0"/>
              <a:t>ainult</a:t>
            </a:r>
            <a:r>
              <a:rPr lang="en-US" sz="3000" dirty="0" smtClean="0"/>
              <a:t> </a:t>
            </a:r>
            <a:r>
              <a:rPr lang="en-US" sz="3000" dirty="0" err="1" smtClean="0"/>
              <a:t>vähese</a:t>
            </a:r>
            <a:r>
              <a:rPr lang="en-US" sz="3000" dirty="0" smtClean="0"/>
              <a:t> </a:t>
            </a:r>
            <a:r>
              <a:rPr lang="en-US" sz="3000" dirty="0" err="1" smtClean="0"/>
              <a:t>süljeeritusega</a:t>
            </a:r>
            <a:endParaRPr lang="en-US" sz="3000" dirty="0" smtClean="0"/>
          </a:p>
          <a:p>
            <a:endParaRPr lang="et-EE" dirty="0"/>
          </a:p>
        </p:txBody>
      </p:sp>
      <p:pic>
        <p:nvPicPr>
          <p:cNvPr id="3074" name="Picture 2" descr="C:\Users\Terje\Pictures\ERIALA\sül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915816" cy="197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SÜLJE ERITUMINE JA HULK</a:t>
            </a:r>
            <a:endParaRPr lang="et-E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00808"/>
            <a:ext cx="3863280" cy="4471392"/>
          </a:xfrm>
        </p:spPr>
        <p:txBody>
          <a:bodyPr/>
          <a:lstStyle/>
          <a:p>
            <a:pPr>
              <a:buFontTx/>
              <a:buNone/>
            </a:pPr>
            <a:r>
              <a:rPr lang="et-EE" sz="2400" b="1" u="sng" dirty="0" smtClean="0">
                <a:solidFill>
                  <a:srgbClr val="FF9900"/>
                </a:solidFill>
              </a:rPr>
              <a:t>Sülje eritumiskiirus</a:t>
            </a:r>
            <a:r>
              <a:rPr lang="et-EE" sz="2400" b="1" dirty="0" smtClean="0"/>
              <a:t>:</a:t>
            </a:r>
          </a:p>
          <a:p>
            <a:pPr>
              <a:buNone/>
            </a:pPr>
            <a:r>
              <a:rPr lang="et-EE" sz="2400" dirty="0" smtClean="0"/>
              <a:t>puhke olukorras</a:t>
            </a:r>
            <a:r>
              <a:rPr lang="et-EE" sz="2400" b="1" dirty="0" smtClean="0"/>
              <a:t> </a:t>
            </a:r>
          </a:p>
          <a:p>
            <a:pPr>
              <a:buFontTx/>
              <a:buNone/>
            </a:pPr>
            <a:r>
              <a:rPr lang="et-EE" sz="2400" b="1" dirty="0" smtClean="0"/>
              <a:t>		~0,3 ml/min</a:t>
            </a:r>
          </a:p>
          <a:p>
            <a:pPr>
              <a:buNone/>
            </a:pPr>
            <a:r>
              <a:rPr lang="et-EE" sz="2400" dirty="0" smtClean="0"/>
              <a:t>töö olukorras</a:t>
            </a:r>
            <a:r>
              <a:rPr lang="et-EE" sz="2400" b="1" dirty="0" smtClean="0"/>
              <a:t>   		~1,5ml/min 		</a:t>
            </a:r>
            <a:r>
              <a:rPr lang="et-EE" sz="2000" dirty="0" smtClean="0"/>
              <a:t>(s.o 5x rohkem)</a:t>
            </a:r>
            <a:endParaRPr lang="en-US" sz="24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2"/>
          </p:nvPr>
        </p:nvSpPr>
        <p:spPr bwMode="auto">
          <a:xfrm>
            <a:off x="3995936" y="1700808"/>
            <a:ext cx="4968552" cy="39026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t-EE" sz="2400" b="1" u="sng" dirty="0">
                <a:solidFill>
                  <a:srgbClr val="FF9900"/>
                </a:solidFill>
              </a:rPr>
              <a:t>Süljeeritust vähendab:</a:t>
            </a:r>
          </a:p>
          <a:p>
            <a:pPr>
              <a:buNone/>
            </a:pPr>
            <a:r>
              <a:rPr lang="et-EE" sz="2400" b="1" dirty="0"/>
              <a:t> 	</a:t>
            </a:r>
            <a:r>
              <a:rPr lang="et-EE" sz="2400" dirty="0"/>
              <a:t>-iga</a:t>
            </a:r>
          </a:p>
          <a:p>
            <a:pPr lvl="1">
              <a:buNone/>
            </a:pPr>
            <a:r>
              <a:rPr lang="et-EE" sz="2400" dirty="0" smtClean="0"/>
              <a:t>-</a:t>
            </a:r>
            <a:r>
              <a:rPr lang="et-EE" sz="2400" dirty="0"/>
              <a:t>ravimid (</a:t>
            </a:r>
            <a:r>
              <a:rPr lang="et-EE" sz="2400" dirty="0" smtClean="0"/>
              <a:t>eriti vereloomeravimid  ja  </a:t>
            </a:r>
            <a:r>
              <a:rPr lang="et-EE" sz="2400" dirty="0"/>
              <a:t>rahustid</a:t>
            </a:r>
            <a:r>
              <a:rPr lang="et-EE" sz="2400" dirty="0" smtClean="0"/>
              <a:t>)</a:t>
            </a:r>
          </a:p>
          <a:p>
            <a:pPr lvl="1">
              <a:buNone/>
            </a:pPr>
            <a:r>
              <a:rPr lang="et-EE" sz="2400" dirty="0" smtClean="0"/>
              <a:t>-</a:t>
            </a:r>
            <a:r>
              <a:rPr lang="et-EE" sz="2400" dirty="0"/>
              <a:t>üldhaigused (hormonaalhäire, reuma, diabeet)</a:t>
            </a:r>
          </a:p>
          <a:p>
            <a:pPr algn="l">
              <a:buNone/>
            </a:pPr>
            <a:r>
              <a:rPr lang="et-EE" sz="2400" dirty="0"/>
              <a:t>	-suu kaudu hingamine</a:t>
            </a:r>
          </a:p>
          <a:p>
            <a:pPr>
              <a:spcBef>
                <a:spcPct val="50000"/>
              </a:spcBef>
            </a:pPr>
            <a:endParaRPr lang="et-EE" sz="2400" dirty="0">
              <a:solidFill>
                <a:srgbClr val="00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7088" y="5661025"/>
            <a:ext cx="6915150" cy="46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t-EE" sz="2400" b="1" dirty="0">
                <a:solidFill>
                  <a:schemeClr val="accent1">
                    <a:lumMod val="75000"/>
                  </a:schemeClr>
                </a:solidFill>
              </a:rPr>
              <a:t>Süljeeritust suurendab stimulatsioon.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Suukuivus e. kserostoomia.</a:t>
            </a:r>
            <a:endParaRPr lang="et-E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err="1" smtClean="0"/>
              <a:t>leida</a:t>
            </a:r>
            <a:r>
              <a:rPr lang="en-AU" dirty="0" smtClean="0"/>
              <a:t> </a:t>
            </a:r>
            <a:r>
              <a:rPr lang="en-AU" dirty="0" err="1" smtClean="0"/>
              <a:t>kuiva</a:t>
            </a:r>
            <a:r>
              <a:rPr lang="en-AU" dirty="0" smtClean="0"/>
              <a:t> </a:t>
            </a:r>
            <a:r>
              <a:rPr lang="en-AU" dirty="0" err="1" smtClean="0"/>
              <a:t>suu</a:t>
            </a:r>
            <a:r>
              <a:rPr lang="en-AU" dirty="0" smtClean="0"/>
              <a:t> </a:t>
            </a:r>
            <a:r>
              <a:rPr lang="en-AU" dirty="0" err="1" smtClean="0"/>
              <a:t>põhjus</a:t>
            </a:r>
            <a:r>
              <a:rPr lang="en-AU" dirty="0" smtClean="0"/>
              <a:t> </a:t>
            </a:r>
            <a:r>
              <a:rPr lang="en-AU" dirty="0" err="1" smtClean="0"/>
              <a:t>ja</a:t>
            </a:r>
            <a:r>
              <a:rPr lang="en-AU" dirty="0" smtClean="0"/>
              <a:t> </a:t>
            </a:r>
            <a:r>
              <a:rPr lang="en-AU" dirty="0" err="1" smtClean="0"/>
              <a:t>võimaluse</a:t>
            </a:r>
            <a:r>
              <a:rPr lang="en-AU" dirty="0" smtClean="0"/>
              <a:t> </a:t>
            </a:r>
            <a:r>
              <a:rPr lang="en-AU" dirty="0" err="1" smtClean="0"/>
              <a:t>korral</a:t>
            </a:r>
            <a:r>
              <a:rPr lang="en-AU" dirty="0" smtClean="0"/>
              <a:t> see </a:t>
            </a:r>
            <a:r>
              <a:rPr lang="en-AU" dirty="0" err="1" smtClean="0"/>
              <a:t>kõrvaldada</a:t>
            </a:r>
            <a:r>
              <a:rPr lang="en-AU" dirty="0" smtClean="0"/>
              <a:t>. </a:t>
            </a:r>
            <a:endParaRPr lang="et-EE" dirty="0" smtClean="0"/>
          </a:p>
          <a:p>
            <a:r>
              <a:rPr lang="en-AU" dirty="0" err="1" smtClean="0"/>
              <a:t>Kui</a:t>
            </a:r>
            <a:r>
              <a:rPr lang="en-AU" dirty="0" smtClean="0"/>
              <a:t> </a:t>
            </a:r>
            <a:r>
              <a:rPr lang="en-AU" dirty="0" err="1" smtClean="0"/>
              <a:t>suukuivus</a:t>
            </a:r>
            <a:r>
              <a:rPr lang="en-AU" dirty="0" smtClean="0"/>
              <a:t> on </a:t>
            </a:r>
            <a:r>
              <a:rPr lang="en-AU" dirty="0" err="1" smtClean="0"/>
              <a:t>tingitud</a:t>
            </a:r>
            <a:r>
              <a:rPr lang="en-AU" dirty="0" smtClean="0"/>
              <a:t> </a:t>
            </a:r>
            <a:r>
              <a:rPr lang="en-AU" dirty="0" err="1" smtClean="0"/>
              <a:t>ravimitest</a:t>
            </a:r>
            <a:r>
              <a:rPr lang="et-EE" dirty="0" smtClean="0"/>
              <a:t> (</a:t>
            </a:r>
            <a:r>
              <a:rPr lang="en-AU" dirty="0" err="1" smtClean="0"/>
              <a:t>alternatiivse</a:t>
            </a:r>
            <a:r>
              <a:rPr lang="en-AU" dirty="0" smtClean="0"/>
              <a:t> </a:t>
            </a:r>
            <a:r>
              <a:rPr lang="en-AU" dirty="0" err="1" smtClean="0"/>
              <a:t>ravi</a:t>
            </a:r>
            <a:r>
              <a:rPr lang="en-AU" dirty="0" smtClean="0"/>
              <a:t> </a:t>
            </a:r>
            <a:r>
              <a:rPr lang="en-AU" dirty="0" err="1" smtClean="0"/>
              <a:t>võimalus</a:t>
            </a:r>
            <a:r>
              <a:rPr lang="et-EE" dirty="0" smtClean="0"/>
              <a:t>)</a:t>
            </a:r>
            <a:r>
              <a:rPr lang="en-AU" dirty="0" smtClean="0"/>
              <a:t>. </a:t>
            </a:r>
            <a:endParaRPr lang="et-EE" dirty="0" smtClean="0"/>
          </a:p>
          <a:p>
            <a:r>
              <a:rPr lang="en-AU" dirty="0" err="1" smtClean="0"/>
              <a:t>võimalik</a:t>
            </a:r>
            <a:r>
              <a:rPr lang="et-EE" dirty="0" smtClean="0"/>
              <a:t> </a:t>
            </a:r>
            <a:r>
              <a:rPr lang="en-AU" dirty="0" err="1" smtClean="0"/>
              <a:t>vaevusi</a:t>
            </a:r>
            <a:r>
              <a:rPr lang="en-AU" dirty="0" smtClean="0"/>
              <a:t> </a:t>
            </a:r>
            <a:r>
              <a:rPr lang="en-AU" dirty="0" err="1" smtClean="0"/>
              <a:t>vähendada</a:t>
            </a:r>
            <a:r>
              <a:rPr lang="en-AU" dirty="0" smtClean="0"/>
              <a:t>.</a:t>
            </a:r>
            <a:endParaRPr lang="et-EE" dirty="0" smtClean="0"/>
          </a:p>
          <a:p>
            <a:pPr lvl="1"/>
            <a:r>
              <a:rPr lang="en-AU" dirty="0" err="1" smtClean="0"/>
              <a:t>suu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niisutamist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veega</a:t>
            </a:r>
            <a:r>
              <a:rPr lang="en-AU" dirty="0" smtClean="0"/>
              <a:t>. </a:t>
            </a:r>
            <a:r>
              <a:rPr lang="et-EE" dirty="0" smtClean="0"/>
              <a:t> </a:t>
            </a:r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Janujoogiks  vesi</a:t>
            </a:r>
          </a:p>
          <a:p>
            <a:pPr lvl="1"/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Ei näksi </a:t>
            </a:r>
            <a:r>
              <a:rPr lang="et-EE" dirty="0" smtClean="0"/>
              <a:t>ja ei joo magusaid jooke</a:t>
            </a:r>
          </a:p>
          <a:p>
            <a:pPr lvl="1"/>
            <a:r>
              <a:rPr lang="en-AU" dirty="0" err="1" smtClean="0"/>
              <a:t>kasutada</a:t>
            </a:r>
            <a:r>
              <a:rPr lang="en-AU" dirty="0" smtClean="0"/>
              <a:t> </a:t>
            </a:r>
            <a:r>
              <a:rPr lang="et-EE" dirty="0" smtClean="0"/>
              <a:t> s</a:t>
            </a:r>
            <a:r>
              <a:rPr lang="en-AU" dirty="0" err="1" smtClean="0"/>
              <a:t>üljeerituse</a:t>
            </a:r>
            <a:r>
              <a:rPr lang="en-AU" dirty="0" smtClean="0"/>
              <a:t> </a:t>
            </a:r>
            <a:r>
              <a:rPr lang="et-EE" dirty="0" smtClean="0"/>
              <a:t> </a:t>
            </a:r>
            <a:r>
              <a:rPr lang="en-AU" dirty="0" err="1" smtClean="0"/>
              <a:t>suurendamiseks</a:t>
            </a:r>
            <a:r>
              <a:rPr lang="en-AU" dirty="0" smtClean="0"/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ksülitooli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sisaldavaid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pastille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, nätse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või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1">
                    <a:lumMod val="75000"/>
                  </a:schemeClr>
                </a:solidFill>
              </a:rPr>
              <a:t>imemistablette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AU" dirty="0" err="1" smtClean="0"/>
              <a:t>söögikorrad</a:t>
            </a:r>
            <a:r>
              <a:rPr lang="en-AU" dirty="0" smtClean="0"/>
              <a:t> </a:t>
            </a:r>
            <a:r>
              <a:rPr lang="en-AU" dirty="0" err="1" smtClean="0"/>
              <a:t>sisalda</a:t>
            </a:r>
            <a:r>
              <a:rPr lang="et-EE" dirty="0" smtClean="0"/>
              <a:t>vad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närimist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nõudvaid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toiduaineid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dirty="0" smtClean="0"/>
              <a:t>(</a:t>
            </a:r>
            <a:r>
              <a:rPr lang="en-AU" dirty="0" err="1" smtClean="0"/>
              <a:t>nt</a:t>
            </a:r>
            <a:r>
              <a:rPr lang="en-AU" dirty="0" smtClean="0"/>
              <a:t> </a:t>
            </a:r>
            <a:r>
              <a:rPr lang="en-AU" dirty="0" err="1" smtClean="0"/>
              <a:t>toorsalateid</a:t>
            </a:r>
            <a:r>
              <a:rPr lang="en-AU" dirty="0" smtClean="0"/>
              <a:t>)</a:t>
            </a:r>
            <a:endParaRPr lang="et-EE" dirty="0" smtClean="0"/>
          </a:p>
          <a:p>
            <a:pPr lvl="1"/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Vesi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ja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mineraalvesi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hammastele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1">
                    <a:lumMod val="75000"/>
                  </a:schemeClr>
                </a:solidFill>
              </a:rPr>
              <a:t>ohutud</a:t>
            </a:r>
            <a:r>
              <a:rPr lang="en-AU" dirty="0" smtClean="0"/>
              <a:t>.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1026" name="Picture 2" descr="C:\Users\Terje\Pictures\ERIALA\kuiv su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374776" cy="161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2800" dirty="0" err="1" smtClean="0"/>
              <a:t>kasutada</a:t>
            </a:r>
            <a:r>
              <a:rPr lang="en-AU" sz="2800" dirty="0" smtClean="0"/>
              <a:t> </a:t>
            </a:r>
            <a:r>
              <a:rPr lang="en-AU" sz="2800" dirty="0" err="1" smtClean="0"/>
              <a:t>kunstlikke</a:t>
            </a:r>
            <a:r>
              <a:rPr lang="en-AU" sz="2800" dirty="0" smtClean="0"/>
              <a:t> </a:t>
            </a:r>
            <a:r>
              <a:rPr lang="en-AU" sz="2800" b="1" dirty="0" err="1" smtClean="0">
                <a:solidFill>
                  <a:schemeClr val="accent1">
                    <a:lumMod val="75000"/>
                  </a:schemeClr>
                </a:solidFill>
              </a:rPr>
              <a:t>süljeasendajaid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AU" sz="2800" dirty="0" err="1" smtClean="0"/>
              <a:t>Tehissüljed</a:t>
            </a:r>
            <a:r>
              <a:rPr lang="en-AU" sz="2800" dirty="0" smtClean="0"/>
              <a:t> </a:t>
            </a:r>
            <a:r>
              <a:rPr lang="en-AU" sz="2800" dirty="0" err="1" smtClean="0"/>
              <a:t>leevendavad</a:t>
            </a:r>
            <a:r>
              <a:rPr lang="en-AU" sz="2800" dirty="0" smtClean="0"/>
              <a:t> </a:t>
            </a:r>
            <a:r>
              <a:rPr lang="en-AU" sz="2800" dirty="0" err="1" smtClean="0"/>
              <a:t>patsientide</a:t>
            </a:r>
            <a:r>
              <a:rPr lang="en-AU" sz="2800" dirty="0" smtClean="0"/>
              <a:t> </a:t>
            </a:r>
            <a:r>
              <a:rPr lang="en-AU" sz="2800" dirty="0" err="1" smtClean="0"/>
              <a:t>vaevusi</a:t>
            </a:r>
            <a:r>
              <a:rPr lang="en-AU" sz="2800" dirty="0" smtClean="0"/>
              <a:t> </a:t>
            </a:r>
            <a:r>
              <a:rPr lang="en-AU" sz="2800" dirty="0" err="1" smtClean="0"/>
              <a:t>pikemaks</a:t>
            </a:r>
            <a:r>
              <a:rPr lang="en-AU" sz="2800" dirty="0" smtClean="0"/>
              <a:t> </a:t>
            </a:r>
            <a:r>
              <a:rPr lang="en-AU" sz="2800" dirty="0" err="1" smtClean="0"/>
              <a:t>ajaks</a:t>
            </a:r>
            <a:r>
              <a:rPr lang="en-AU" sz="2800" dirty="0" smtClean="0"/>
              <a:t>.</a:t>
            </a:r>
            <a:endParaRPr lang="et-EE" sz="28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t-EE" sz="2800" dirty="0" smtClean="0"/>
          </a:p>
          <a:p>
            <a:r>
              <a:rPr lang="et-EE" sz="2800" b="1" dirty="0" smtClean="0">
                <a:solidFill>
                  <a:schemeClr val="accent1">
                    <a:lumMod val="75000"/>
                  </a:schemeClr>
                </a:solidFill>
              </a:rPr>
              <a:t>Suu niisutamine</a:t>
            </a:r>
            <a:r>
              <a:rPr lang="et-EE" sz="28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t-EE" sz="2800" dirty="0" smtClean="0"/>
              <a:t> tehissüljed (Salisynt),</a:t>
            </a:r>
          </a:p>
          <a:p>
            <a:pPr lvl="2">
              <a:buFont typeface="Arial" pitchFamily="34" charset="0"/>
              <a:buChar char="•"/>
            </a:pPr>
            <a:r>
              <a:rPr lang="et-EE" sz="2800" dirty="0" smtClean="0"/>
              <a:t>niisutav geel (OralBalance),</a:t>
            </a:r>
          </a:p>
          <a:p>
            <a:pPr lvl="2">
              <a:buFont typeface="Arial" pitchFamily="34" charset="0"/>
              <a:buChar char="•"/>
            </a:pPr>
            <a:r>
              <a:rPr lang="et-EE" sz="2800" dirty="0" smtClean="0"/>
              <a:t> alkoholivaba suuvesi </a:t>
            </a:r>
          </a:p>
          <a:p>
            <a:pPr lvl="3"/>
            <a:r>
              <a:rPr lang="et-EE" sz="2800" dirty="0" smtClean="0"/>
              <a:t>(Biotene, Bio Xtra),</a:t>
            </a:r>
          </a:p>
          <a:p>
            <a:pPr lvl="2">
              <a:buFont typeface="Arial" pitchFamily="34" charset="0"/>
              <a:buChar char="•"/>
            </a:pPr>
            <a:r>
              <a:rPr lang="et-EE" sz="2800" dirty="0" smtClean="0"/>
              <a:t> limaskestade niisutamine oliiviõliga</a:t>
            </a:r>
            <a:endParaRPr lang="et-EE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130026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601272" cy="6069288"/>
          </a:xfrm>
        </p:spPr>
        <p:txBody>
          <a:bodyPr>
            <a:normAutofit fontScale="47500" lnSpcReduction="20000"/>
          </a:bodyPr>
          <a:lstStyle/>
          <a:p>
            <a:r>
              <a:rPr lang="et-EE" b="1" dirty="0" smtClean="0"/>
              <a:t>Kasutatud kirjandus </a:t>
            </a:r>
          </a:p>
          <a:p>
            <a:pPr>
              <a:buNone/>
            </a:pPr>
            <a:r>
              <a:rPr lang="en-US" dirty="0" smtClean="0"/>
              <a:t>2. WHO Guidelines for drinking- </a:t>
            </a:r>
            <a:r>
              <a:rPr lang="en-US" dirty="0" err="1" smtClean="0"/>
              <a:t>vater</a:t>
            </a:r>
            <a:r>
              <a:rPr lang="en-US" dirty="0" smtClean="0"/>
              <a:t> quality. Second edition. Volume 2, Health criteria and other supporting information, Geneva,1996 </a:t>
            </a:r>
          </a:p>
          <a:p>
            <a:pPr>
              <a:buNone/>
            </a:pPr>
            <a:r>
              <a:rPr lang="en-US" dirty="0" smtClean="0"/>
              <a:t>3. WHO Oral health surveys. Basic methods,4-th edition. Geneva,1996 </a:t>
            </a:r>
          </a:p>
          <a:p>
            <a:pPr>
              <a:buNone/>
            </a:pPr>
            <a:r>
              <a:rPr lang="et-EE" dirty="0" smtClean="0"/>
              <a:t>4. Wolf J., Peltola j., Seedre T., Russak s., Männik A., Vink M., Sirkel M., </a:t>
            </a:r>
          </a:p>
          <a:p>
            <a:pPr>
              <a:buNone/>
            </a:pPr>
            <a:r>
              <a:rPr lang="en-US" dirty="0" smtClean="0"/>
              <a:t>Dental health in 14 - to 17-year old Estonian schoolchildren in Tartu and Tallinn. </a:t>
            </a:r>
          </a:p>
          <a:p>
            <a:pPr>
              <a:buNone/>
            </a:pPr>
            <a:r>
              <a:rPr lang="et-EE" dirty="0" smtClean="0"/>
              <a:t>Acta Odontol. Scand, 54,1996,242 –246 </a:t>
            </a:r>
          </a:p>
          <a:p>
            <a:pPr>
              <a:buNone/>
            </a:pPr>
            <a:r>
              <a:rPr lang="et-EE" dirty="0" smtClean="0"/>
              <a:t>5. Russak S., Leibur E., Nõmmela R., Saag M., Olak J., Vasar R., Männik A., Mäenurm S-M. </a:t>
            </a:r>
          </a:p>
          <a:p>
            <a:pPr>
              <a:buNone/>
            </a:pPr>
            <a:r>
              <a:rPr lang="en-US" dirty="0" smtClean="0"/>
              <a:t>Dental </a:t>
            </a:r>
            <a:r>
              <a:rPr lang="en-US" dirty="0" err="1" smtClean="0"/>
              <a:t>diseses</a:t>
            </a:r>
            <a:r>
              <a:rPr lang="en-US" dirty="0" smtClean="0"/>
              <a:t> prevention program for Estonian Children (1996 –2005) </a:t>
            </a:r>
          </a:p>
          <a:p>
            <a:pPr>
              <a:buNone/>
            </a:pPr>
            <a:r>
              <a:rPr lang="en-US" dirty="0" smtClean="0"/>
              <a:t>International Journal of </a:t>
            </a:r>
            <a:r>
              <a:rPr lang="en-US" dirty="0" err="1" smtClean="0"/>
              <a:t>Paediatric</a:t>
            </a:r>
            <a:r>
              <a:rPr lang="en-US" dirty="0" smtClean="0"/>
              <a:t> Dentistry, 9, 1999,67 </a:t>
            </a:r>
          </a:p>
          <a:p>
            <a:pPr>
              <a:buNone/>
            </a:pPr>
            <a:r>
              <a:rPr lang="et-EE" dirty="0" smtClean="0"/>
              <a:t>6. Dragheim E., Peterson P.E., Kalo I., Saag M., </a:t>
            </a:r>
          </a:p>
          <a:p>
            <a:pPr>
              <a:buNone/>
            </a:pPr>
            <a:r>
              <a:rPr lang="en-US" dirty="0" smtClean="0"/>
              <a:t>Dental Caries of schoolchildren an Estonian and Danish municipality. </a:t>
            </a:r>
          </a:p>
          <a:p>
            <a:pPr>
              <a:buNone/>
            </a:pPr>
            <a:r>
              <a:rPr lang="en-US" dirty="0" smtClean="0"/>
              <a:t>International Journal of </a:t>
            </a:r>
            <a:r>
              <a:rPr lang="en-US" dirty="0" err="1" smtClean="0"/>
              <a:t>Paediatric</a:t>
            </a:r>
            <a:r>
              <a:rPr lang="en-US" dirty="0" smtClean="0"/>
              <a:t> Dentistry, 10, No 4, 2000,271 - 277 </a:t>
            </a:r>
          </a:p>
          <a:p>
            <a:pPr>
              <a:buNone/>
            </a:pPr>
            <a:r>
              <a:rPr lang="nb-NO" dirty="0" smtClean="0"/>
              <a:t>7. Russak S., Indermitte E., Saava A. </a:t>
            </a:r>
          </a:p>
          <a:p>
            <a:pPr>
              <a:buNone/>
            </a:pPr>
            <a:r>
              <a:rPr lang="et-EE" dirty="0" smtClean="0"/>
              <a:t>Hambafluoroosi ja kaariese haigestumine Tartu linna lastel seoses joogivee fluorisisaldusega </a:t>
            </a:r>
          </a:p>
          <a:p>
            <a:pPr>
              <a:buNone/>
            </a:pPr>
            <a:r>
              <a:rPr lang="fi-FI" dirty="0" smtClean="0"/>
              <a:t>Hammaste tervis ja suuõõne hügieen. </a:t>
            </a:r>
          </a:p>
          <a:p>
            <a:pPr>
              <a:buNone/>
            </a:pPr>
            <a:r>
              <a:rPr lang="fi-FI" dirty="0" smtClean="0"/>
              <a:t>Rmt: Põlluste K. (toim),Eesti rahva tervis, Tartu, 1998,38 –43 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 Laste hambaravi juhised 2004  Tartu,</a:t>
            </a:r>
          </a:p>
          <a:p>
            <a:pPr>
              <a:buNone/>
            </a:pPr>
            <a:r>
              <a:rPr lang="et-EE" dirty="0" smtClean="0"/>
              <a:t> Munro IC, Berndt WO, Borzelleca JF, et al. (December 1998). "Erythritol: an interpretive summary of biochemical, metabolic, toxicological and clinical data" . Food Chem.</a:t>
            </a:r>
          </a:p>
          <a:p>
            <a:pPr>
              <a:buNone/>
            </a:pPr>
            <a:r>
              <a:rPr lang="pt-BR" dirty="0" smtClean="0"/>
              <a:t>Marinho VCC, Higgins JPT, Logan S, Sheiham A</a:t>
            </a:r>
            <a:r>
              <a:rPr lang="et-EE" dirty="0" smtClean="0"/>
              <a:t> </a:t>
            </a:r>
            <a:r>
              <a:rPr lang="en-US" dirty="0" smtClean="0"/>
              <a:t>Fluoride toothpastes for preventing dental caries</a:t>
            </a:r>
            <a:r>
              <a:rPr lang="et-EE" dirty="0" smtClean="0"/>
              <a:t> </a:t>
            </a:r>
            <a:r>
              <a:rPr lang="en-US" dirty="0" smtClean="0"/>
              <a:t>in children and adolescents (Cochrane Review).</a:t>
            </a:r>
            <a:r>
              <a:rPr lang="et-EE" dirty="0" smtClean="0"/>
              <a:t> </a:t>
            </a:r>
            <a:r>
              <a:rPr lang="en-US" dirty="0" smtClean="0"/>
              <a:t>n: The Cochrane Library, Issue 2, 2004.</a:t>
            </a:r>
            <a:r>
              <a:rPr lang="et-EE" dirty="0" smtClean="0"/>
              <a:t> </a:t>
            </a:r>
            <a:r>
              <a:rPr lang="en-US" dirty="0" err="1" smtClean="0"/>
              <a:t>Chichester</a:t>
            </a:r>
            <a:r>
              <a:rPr lang="en-US" dirty="0" smtClean="0"/>
              <a:t>, UK: John Wiley &amp; Sons, Ltd.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Bakk, Grunewald, 1999. Lk 291)</a:t>
            </a:r>
          </a:p>
          <a:p>
            <a:pPr>
              <a:buNone/>
            </a:pPr>
            <a:r>
              <a:rPr lang="et-EE" dirty="0" smtClean="0"/>
              <a:t>Lahtinen, Tenovuo, 1994. Lk 198-199. Lahtinen &amp; Ainamo 2006</a:t>
            </a:r>
          </a:p>
          <a:p>
            <a:pPr>
              <a:buNone/>
            </a:pPr>
            <a:r>
              <a:rPr lang="et-EE" sz="2000" dirty="0" smtClean="0"/>
              <a:t>Lahtinen &amp; Ainamo 2006; Honkala 2009a, 33</a:t>
            </a:r>
          </a:p>
          <a:p>
            <a:pPr>
              <a:buNone/>
            </a:pPr>
            <a:r>
              <a:rPr lang="et-EE" dirty="0" smtClean="0"/>
              <a:t>(Hiiri 2009a, 235–236; Honkala 2009b, 262–263, 256–257; Manninen ja Pihko 2009, 123; Hannuksela 2010.) </a:t>
            </a:r>
            <a:endParaRPr lang="et-EE" sz="3600" dirty="0" smtClean="0"/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202034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529264" cy="606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KASVAJAD JA NENDE RAVI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t-EE" sz="2200" dirty="0" smtClean="0"/>
              <a:t>ENNE RAVI SUUÕÕS SANEERIDA!!!</a:t>
            </a:r>
          </a:p>
          <a:p>
            <a:pPr lvl="1"/>
            <a:r>
              <a:rPr lang="et-EE" sz="2200" dirty="0" smtClean="0"/>
              <a:t>kiiritus pea piirkonda vähendab sülje produtseerimist</a:t>
            </a:r>
          </a:p>
          <a:p>
            <a:pPr lvl="1"/>
            <a:r>
              <a:rPr lang="et-EE" sz="2200" dirty="0" smtClean="0"/>
              <a:t>kiirituse tagajärjel võib lastel esineda hammaste arengu- ja lõikumise häireid</a:t>
            </a:r>
          </a:p>
          <a:p>
            <a:pPr lvl="1"/>
            <a:r>
              <a:rPr lang="et-EE" sz="2200" dirty="0" smtClean="0"/>
              <a:t>ravimid ja kiiritus alandavad limaskesta vastupanuvõimet</a:t>
            </a:r>
          </a:p>
          <a:p>
            <a:pPr lvl="1"/>
            <a:r>
              <a:rPr lang="et-EE" sz="2200" dirty="0" smtClean="0"/>
              <a:t>tsütostaatikumidega ravi tõstab kaariese riski</a:t>
            </a:r>
          </a:p>
          <a:p>
            <a:pPr lvl="1">
              <a:buNone/>
            </a:pPr>
            <a:r>
              <a:rPr lang="et-EE" sz="2200" b="1" dirty="0" smtClean="0"/>
              <a:t> </a:t>
            </a:r>
            <a:endParaRPr lang="et-EE" sz="2200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NEERUPUUDULIKKUS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t-EE" sz="2200" dirty="0" smtClean="0"/>
              <a:t>sülje pH aluselisem</a:t>
            </a:r>
          </a:p>
          <a:p>
            <a:pPr lvl="1"/>
            <a:r>
              <a:rPr lang="et-EE" sz="2200" dirty="0" smtClean="0"/>
              <a:t>sülje eritus väheneb</a:t>
            </a:r>
          </a:p>
          <a:p>
            <a:pPr lvl="1"/>
            <a:r>
              <a:rPr lang="et-EE" sz="2200" dirty="0" smtClean="0"/>
              <a:t>rohkem hambakivi</a:t>
            </a:r>
          </a:p>
          <a:p>
            <a:pPr lvl="1"/>
            <a:r>
              <a:rPr lang="et-EE" sz="2200" dirty="0" smtClean="0"/>
              <a:t>mõningate ravimite ja fluori </a:t>
            </a:r>
          </a:p>
          <a:p>
            <a:pPr lvl="1">
              <a:buNone/>
            </a:pPr>
            <a:r>
              <a:rPr lang="et-EE" sz="2200" dirty="0" smtClean="0"/>
              <a:t>     eritumine aeglasem</a:t>
            </a:r>
          </a:p>
          <a:p>
            <a:pPr>
              <a:buNone/>
            </a:pPr>
            <a:r>
              <a:rPr lang="et-EE" sz="2200" b="1" dirty="0" smtClean="0"/>
              <a:t> </a:t>
            </a:r>
            <a:endParaRPr lang="et-EE" sz="2200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ASTMA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t-EE" sz="2400" dirty="0" smtClean="0"/>
              <a:t>hormoonravimid soodustavad </a:t>
            </a:r>
          </a:p>
          <a:p>
            <a:pPr lvl="1">
              <a:buNone/>
            </a:pPr>
            <a:r>
              <a:rPr lang="et-EE" sz="2400" dirty="0" smtClean="0"/>
              <a:t>    seeninfektsiooni teket</a:t>
            </a:r>
          </a:p>
          <a:p>
            <a:pPr lvl="1"/>
            <a:r>
              <a:rPr lang="et-EE" sz="2400" dirty="0" smtClean="0"/>
              <a:t>allergilised reaktsioonid</a:t>
            </a:r>
          </a:p>
          <a:p>
            <a:endParaRPr lang="et-EE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143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858218"/>
          </a:xfrm>
        </p:spPr>
        <p:txBody>
          <a:bodyPr>
            <a:noAutofit/>
          </a:bodyPr>
          <a:lstStyle/>
          <a:p>
            <a:pPr algn="r"/>
            <a:r>
              <a:rPr lang="et-EE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TÄNAN!</a:t>
            </a:r>
            <a:endParaRPr lang="et-EE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erje\Pictures\ERIALA\84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6599912" cy="412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130026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529264" cy="5997280"/>
          </a:xfrm>
        </p:spPr>
        <p:txBody>
          <a:bodyPr/>
          <a:lstStyle/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t-EE" dirty="0" smtClean="0"/>
              <a:t>hammaste arengu- ja lõikumishäired</a:t>
            </a:r>
          </a:p>
          <a:p>
            <a:endParaRPr lang="et-EE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t-EE" dirty="0" smtClean="0"/>
              <a:t>toitumistavade muutumine</a:t>
            </a:r>
          </a:p>
          <a:p>
            <a:pPr lvl="0"/>
            <a:r>
              <a:rPr lang="et-EE" dirty="0" smtClean="0"/>
              <a:t>muutused sülje eritumises, koostises jms</a:t>
            </a:r>
          </a:p>
          <a:p>
            <a:pPr lvl="0"/>
            <a:r>
              <a:rPr lang="et-EE" dirty="0" smtClean="0"/>
              <a:t>väheneb immuunoglobuliin G hulk </a:t>
            </a:r>
          </a:p>
          <a:p>
            <a:endParaRPr lang="et-EE" dirty="0" smtClean="0"/>
          </a:p>
          <a:p>
            <a:pPr>
              <a:buNone/>
            </a:pP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PSÜÜHIKAHÄIRED</a:t>
            </a:r>
            <a:endParaRPr lang="et-EE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t-EE" dirty="0" smtClean="0"/>
              <a:t>ravimid võivad vähendada sülje eritust</a:t>
            </a:r>
          </a:p>
          <a:p>
            <a:pPr lvl="0"/>
            <a:r>
              <a:rPr lang="et-EE" dirty="0" smtClean="0"/>
              <a:t>käitumis- ja toitumistavade eripära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35" y="476672"/>
            <a:ext cx="25183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et-EE" b="1" dirty="0" smtClean="0"/>
              <a:t> </a:t>
            </a:r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LASTE ÜLDHAIGUSTE RAVIS KASUTATAVAD RAVIMID JA NENDE KÕRVALTOIMED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420888"/>
            <a:ext cx="7787208" cy="2620888"/>
          </a:xfrm>
        </p:spPr>
        <p:txBody>
          <a:bodyPr>
            <a:normAutofit lnSpcReduction="10000"/>
          </a:bodyPr>
          <a:lstStyle/>
          <a:p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</a:rPr>
              <a:t>Ravimite kõrvaltoimed</a:t>
            </a:r>
          </a:p>
          <a:p>
            <a:pPr>
              <a:buNone/>
            </a:pPr>
            <a:endParaRPr lang="et-EE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t-EE" sz="2800" dirty="0" smtClean="0"/>
              <a:t>Kõik ravimid põhjustavad kõrvaltoimeid.</a:t>
            </a:r>
          </a:p>
          <a:p>
            <a:pPr>
              <a:buFont typeface="Arial" charset="0"/>
              <a:buNone/>
            </a:pPr>
            <a:r>
              <a:rPr lang="et-EE" sz="2800" dirty="0" smtClean="0"/>
              <a:t>	Kõrvaltoimeteta ravim ei ole tõenäoliselt ravim – suure tõenäosusega puudub sellisel tootel ka ravitoime.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RAVIMITE KÕRVALMÕJU SUULE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6635080" cy="3845024"/>
          </a:xfrm>
        </p:spPr>
        <p:txBody>
          <a:bodyPr/>
          <a:lstStyle/>
          <a:p>
            <a:r>
              <a:rPr lang="et-EE" b="1" dirty="0" smtClean="0"/>
              <a:t>Suukuivus ehk kserostoomia</a:t>
            </a:r>
          </a:p>
          <a:p>
            <a:r>
              <a:rPr lang="et-EE" b="1" dirty="0" smtClean="0"/>
              <a:t>Kandidoos</a:t>
            </a:r>
          </a:p>
          <a:p>
            <a:r>
              <a:rPr lang="et-EE" b="1" dirty="0" smtClean="0"/>
              <a:t>Stomatiit</a:t>
            </a:r>
          </a:p>
          <a:p>
            <a:r>
              <a:rPr lang="et-EE" b="1" dirty="0" smtClean="0"/>
              <a:t>Süljenäärmete turse ja valulikkus</a:t>
            </a:r>
          </a:p>
          <a:p>
            <a:r>
              <a:rPr lang="et-EE" b="1" dirty="0" smtClean="0"/>
              <a:t>Maitsetundlikkuse häired</a:t>
            </a:r>
          </a:p>
          <a:p>
            <a:r>
              <a:rPr lang="et-EE" b="1" dirty="0" smtClean="0"/>
              <a:t>Suurenenud veritsus</a:t>
            </a:r>
          </a:p>
          <a:p>
            <a:r>
              <a:rPr lang="et-EE" b="1" dirty="0" smtClean="0"/>
              <a:t>Kasvajatevastane ravi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1046</TotalTime>
  <Words>2639</Words>
  <Application>Microsoft Office PowerPoint</Application>
  <PresentationFormat>On-screen Show (4:3)</PresentationFormat>
  <Paragraphs>551</Paragraphs>
  <Slides>60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Oriel</vt:lpstr>
      <vt:lpstr>Laste ÜLDHAIGUSED  ja  HAMBAKAARIESE ENNETUS </vt:lpstr>
      <vt:lpstr>EESTI LASTE  HAMMASTE SEISUND</vt:lpstr>
      <vt:lpstr>KAARIESE RISKIFAKTORID</vt:lpstr>
      <vt:lpstr>PowerPoint Presentation</vt:lpstr>
      <vt:lpstr>ÜLDHAIGUSTE SEOS KAARIESEGA </vt:lpstr>
      <vt:lpstr>PowerPoint Presentation</vt:lpstr>
      <vt:lpstr>PowerPoint Presentation</vt:lpstr>
      <vt:lpstr> LASTE ÜLDHAIGUSTE RAVIS KASUTATAVAD RAVIMID JA NENDE KÕRVALTOIMED </vt:lpstr>
      <vt:lpstr>RAVIMITE KÕRVALMÕJU SUULE </vt:lpstr>
      <vt:lpstr>PIIMA- JA JÄÄVHAMMASTE LÕIKUMINE</vt:lpstr>
      <vt:lpstr>PowerPoint Presentation</vt:lpstr>
      <vt:lpstr>kaaries</vt:lpstr>
      <vt:lpstr>kaaries</vt:lpstr>
      <vt:lpstr>Suuõõnes leiduvad kaariese etioloogilised tegurid</vt:lpstr>
      <vt:lpstr>Kaariesesse nakatumine</vt:lpstr>
      <vt:lpstr>Konservatiivne ravi</vt:lpstr>
      <vt:lpstr>PowerPoint Presentation</vt:lpstr>
      <vt:lpstr>Kaariese aktiivsus ja risk</vt:lpstr>
      <vt:lpstr>PowerPoint Presentation</vt:lpstr>
      <vt:lpstr>KAARIESE RISKI ARVUTAMINE Maksimaalne punktisumma 8. 6 või enam punkti näitab kaarieseriski</vt:lpstr>
      <vt:lpstr>HAMBAKAARIESE ENNETUS</vt:lpstr>
      <vt:lpstr>Fluoriid</vt:lpstr>
      <vt:lpstr>PowerPoint Presentation</vt:lpstr>
      <vt:lpstr>PowerPoint Presentation</vt:lpstr>
      <vt:lpstr>Joogivee fluorisisaldus Eestis</vt:lpstr>
      <vt:lpstr>Fluoriidilahusega loputused</vt:lpstr>
      <vt:lpstr>Fluoriidigeelid </vt:lpstr>
      <vt:lpstr>Professionaalne fluoriidgeel</vt:lpstr>
      <vt:lpstr>Fluoriidlakk</vt:lpstr>
      <vt:lpstr>Aeglaselt vabanev fluoriid</vt:lpstr>
      <vt:lpstr>PowerPoint Presentation</vt:lpstr>
      <vt:lpstr>Programm </vt:lpstr>
      <vt:lpstr>PowerPoint Presentation</vt:lpstr>
      <vt:lpstr>Fluori profülaktika erinevates earühamades</vt:lpstr>
      <vt:lpstr>Lisäfluori kogus  (mgF / ööpäevas) </vt:lpstr>
      <vt:lpstr>Mis on fluoroos ?</vt:lpstr>
      <vt:lpstr>EHK........</vt:lpstr>
      <vt:lpstr>PowerPoint Presentation</vt:lpstr>
      <vt:lpstr>KATT e. BAKTERID</vt:lpstr>
      <vt:lpstr>    BAKTERID</vt:lpstr>
      <vt:lpstr>PowerPoint Presentation</vt:lpstr>
      <vt:lpstr>TOIT JA SÜSIVESKUD</vt:lpstr>
      <vt:lpstr>Joogid</vt:lpstr>
      <vt:lpstr>Erinevate jookide suhkrusisaldus</vt:lpstr>
      <vt:lpstr>Suhkru tarbimine Eestis 1991- 2000 a. (kg/elaniku kohta aastas)</vt:lpstr>
      <vt:lpstr>Lutipudelikaaries</vt:lpstr>
      <vt:lpstr>Ksülitool</vt:lpstr>
      <vt:lpstr>PowerPoint Presentation</vt:lpstr>
      <vt:lpstr>PowerPoint Presentation</vt:lpstr>
      <vt:lpstr>Erütritool ((2 R, 3 S)-butaan-1 ,2,3,4-tetraol)</vt:lpstr>
      <vt:lpstr>TOIT JA SÜSIVESIKUD EHK............</vt:lpstr>
      <vt:lpstr>SÜLG mineraalide reservuaar. kaltsium</vt:lpstr>
      <vt:lpstr>Sülg suu osana</vt:lpstr>
      <vt:lpstr>SÜLJE KAITSETEGURID</vt:lpstr>
      <vt:lpstr>Süljeeritus</vt:lpstr>
      <vt:lpstr>SÜLJE ERITUMINE JA HULK</vt:lpstr>
      <vt:lpstr>Suukuivus e. kserostoomia.</vt:lpstr>
      <vt:lpstr>PowerPoint Presentation</vt:lpstr>
      <vt:lpstr>PowerPoint Presentation</vt:lpstr>
      <vt:lpstr>TÄNAN!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Terje</dc:creator>
  <cp:lastModifiedBy>andrus</cp:lastModifiedBy>
  <cp:revision>109</cp:revision>
  <dcterms:created xsi:type="dcterms:W3CDTF">2012-04-15T16:17:23Z</dcterms:created>
  <dcterms:modified xsi:type="dcterms:W3CDTF">2012-05-18T05:11:34Z</dcterms:modified>
</cp:coreProperties>
</file>